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4" r:id="rId3"/>
    <p:sldId id="265" r:id="rId4"/>
    <p:sldId id="266" r:id="rId5"/>
    <p:sldId id="257" r:id="rId6"/>
    <p:sldId id="258"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60" r:id="rId24"/>
    <p:sldId id="262" r:id="rId25"/>
    <p:sldId id="263" r:id="rId26"/>
    <p:sldId id="26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33"/>
    <a:srgbClr val="CC0000"/>
    <a:srgbClr val="9D2516"/>
    <a:srgbClr val="AF1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860" y="-582"/>
      </p:cViewPr>
      <p:guideLst>
        <p:guide orient="horz" pos="2160"/>
        <p:guide pos="28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D9C81-DC76-164C-83BB-F34FA13EA762}" type="datetimeFigureOut">
              <a:rPr lang="en-US" smtClean="0"/>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68891-74B8-D84E-9D1D-E5F45EE35684}" type="slidenum">
              <a:rPr lang="en-US" smtClean="0"/>
              <a:t>‹#›</a:t>
            </a:fld>
            <a:endParaRPr lang="en-US"/>
          </a:p>
        </p:txBody>
      </p:sp>
    </p:spTree>
    <p:extLst>
      <p:ext uri="{BB962C8B-B14F-4D97-AF65-F5344CB8AC3E}">
        <p14:creationId xmlns:p14="http://schemas.microsoft.com/office/powerpoint/2010/main" val="1336788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A68891-74B8-D84E-9D1D-E5F45EE35684}" type="slidenum">
              <a:rPr lang="en-US" smtClean="0"/>
              <a:t>1</a:t>
            </a:fld>
            <a:endParaRPr lang="en-US"/>
          </a:p>
        </p:txBody>
      </p:sp>
    </p:spTree>
    <p:extLst>
      <p:ext uri="{BB962C8B-B14F-4D97-AF65-F5344CB8AC3E}">
        <p14:creationId xmlns:p14="http://schemas.microsoft.com/office/powerpoint/2010/main" val="21069881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584722"/>
            <a:ext cx="2133600" cy="365125"/>
          </a:xfrm>
        </p:spPr>
        <p:txBody>
          <a:bodyPr/>
          <a:lstStyle/>
          <a:p>
            <a:fld id="{50884C89-A26A-894E-BA9B-D8A78D66182E}" type="slidenum">
              <a:rPr lang="en-US" smtClean="0"/>
              <a:t>‹#›</a:t>
            </a:fld>
            <a:endParaRPr lang="en-US"/>
          </a:p>
        </p:txBody>
      </p:sp>
      <p:grpSp>
        <p:nvGrpSpPr>
          <p:cNvPr id="19" name="Group 18"/>
          <p:cNvGrpSpPr/>
          <p:nvPr userDrawn="1"/>
        </p:nvGrpSpPr>
        <p:grpSpPr>
          <a:xfrm>
            <a:off x="0" y="5367734"/>
            <a:ext cx="9153270" cy="1209064"/>
            <a:chOff x="0" y="5367734"/>
            <a:chExt cx="9153270" cy="1209064"/>
          </a:xfrm>
        </p:grpSpPr>
        <p:pic>
          <p:nvPicPr>
            <p:cNvPr id="20" name="Picture 19"/>
            <p:cNvPicPr>
              <a:picLocks noChangeAspect="1"/>
            </p:cNvPicPr>
            <p:nvPr/>
          </p:nvPicPr>
          <p:blipFill>
            <a:blip r:embed="rId2"/>
            <a:stretch>
              <a:fillRect/>
            </a:stretch>
          </p:blipFill>
          <p:spPr>
            <a:xfrm>
              <a:off x="0" y="5368641"/>
              <a:ext cx="1449789" cy="1208157"/>
            </a:xfrm>
            <a:prstGeom prst="rect">
              <a:avLst/>
            </a:prstGeom>
          </p:spPr>
        </p:pic>
        <p:pic>
          <p:nvPicPr>
            <p:cNvPr id="21" name="Picture 20"/>
            <p:cNvPicPr>
              <a:picLocks noChangeAspect="1"/>
            </p:cNvPicPr>
            <p:nvPr/>
          </p:nvPicPr>
          <p:blipFill>
            <a:blip r:embed="rId3"/>
            <a:stretch>
              <a:fillRect/>
            </a:stretch>
          </p:blipFill>
          <p:spPr>
            <a:xfrm>
              <a:off x="214086" y="5500592"/>
              <a:ext cx="1040223" cy="849938"/>
            </a:xfrm>
            <a:prstGeom prst="rect">
              <a:avLst/>
            </a:prstGeom>
          </p:spPr>
        </p:pic>
        <p:pic>
          <p:nvPicPr>
            <p:cNvPr id="22" name="Picture 21"/>
            <p:cNvPicPr>
              <a:picLocks noChangeAspect="1"/>
            </p:cNvPicPr>
            <p:nvPr/>
          </p:nvPicPr>
          <p:blipFill rotWithShape="1">
            <a:blip r:embed="rId4"/>
            <a:srcRect l="6909" r="22944"/>
            <a:stretch/>
          </p:blipFill>
          <p:spPr>
            <a:xfrm>
              <a:off x="1530292" y="5368641"/>
              <a:ext cx="1449789" cy="1208157"/>
            </a:xfrm>
            <a:prstGeom prst="rect">
              <a:avLst/>
            </a:prstGeom>
          </p:spPr>
        </p:pic>
        <p:pic>
          <p:nvPicPr>
            <p:cNvPr id="23" name="Picture 22"/>
            <p:cNvPicPr>
              <a:picLocks noChangeAspect="1"/>
            </p:cNvPicPr>
            <p:nvPr/>
          </p:nvPicPr>
          <p:blipFill rotWithShape="1">
            <a:blip r:embed="rId5"/>
            <a:srcRect t="563" b="6056"/>
            <a:stretch/>
          </p:blipFill>
          <p:spPr>
            <a:xfrm>
              <a:off x="4617869" y="5375593"/>
              <a:ext cx="1449788" cy="1201205"/>
            </a:xfrm>
            <a:prstGeom prst="rect">
              <a:avLst/>
            </a:prstGeom>
            <a:ln>
              <a:solidFill>
                <a:srgbClr val="AF1521"/>
              </a:solidFill>
            </a:ln>
          </p:spPr>
        </p:pic>
        <p:pic>
          <p:nvPicPr>
            <p:cNvPr id="24" name="Picture 23"/>
            <p:cNvPicPr>
              <a:picLocks noChangeAspect="1"/>
            </p:cNvPicPr>
            <p:nvPr/>
          </p:nvPicPr>
          <p:blipFill rotWithShape="1">
            <a:blip r:embed="rId6"/>
            <a:srcRect t="1" b="22848"/>
            <a:stretch/>
          </p:blipFill>
          <p:spPr>
            <a:xfrm>
              <a:off x="7703481" y="5367734"/>
              <a:ext cx="1449789" cy="1208157"/>
            </a:xfrm>
            <a:prstGeom prst="rect">
              <a:avLst/>
            </a:prstGeom>
          </p:spPr>
        </p:pic>
        <p:pic>
          <p:nvPicPr>
            <p:cNvPr id="25" name="Picture 24"/>
            <p:cNvPicPr>
              <a:picLocks noChangeAspect="1"/>
            </p:cNvPicPr>
            <p:nvPr/>
          </p:nvPicPr>
          <p:blipFill>
            <a:blip r:embed="rId2"/>
            <a:stretch>
              <a:fillRect/>
            </a:stretch>
          </p:blipFill>
          <p:spPr>
            <a:xfrm>
              <a:off x="3071584" y="5367734"/>
              <a:ext cx="1449789" cy="1208157"/>
            </a:xfrm>
            <a:prstGeom prst="rect">
              <a:avLst/>
            </a:prstGeom>
          </p:spPr>
        </p:pic>
        <p:pic>
          <p:nvPicPr>
            <p:cNvPr id="26" name="Picture 25"/>
            <p:cNvPicPr>
              <a:picLocks noChangeAspect="1"/>
            </p:cNvPicPr>
            <p:nvPr/>
          </p:nvPicPr>
          <p:blipFill>
            <a:blip r:embed="rId7"/>
            <a:stretch>
              <a:fillRect/>
            </a:stretch>
          </p:blipFill>
          <p:spPr>
            <a:xfrm>
              <a:off x="3337801" y="5579004"/>
              <a:ext cx="830873" cy="771525"/>
            </a:xfrm>
            <a:prstGeom prst="rect">
              <a:avLst/>
            </a:prstGeom>
          </p:spPr>
        </p:pic>
        <p:pic>
          <p:nvPicPr>
            <p:cNvPr id="27" name="Picture 26"/>
            <p:cNvPicPr>
              <a:picLocks noChangeAspect="1"/>
            </p:cNvPicPr>
            <p:nvPr/>
          </p:nvPicPr>
          <p:blipFill>
            <a:blip r:embed="rId2"/>
            <a:stretch>
              <a:fillRect/>
            </a:stretch>
          </p:blipFill>
          <p:spPr>
            <a:xfrm>
              <a:off x="6168850" y="5367734"/>
              <a:ext cx="1449789" cy="1208157"/>
            </a:xfrm>
            <a:prstGeom prst="rect">
              <a:avLst/>
            </a:prstGeom>
          </p:spPr>
        </p:pic>
        <p:pic>
          <p:nvPicPr>
            <p:cNvPr id="28" name="Picture 27"/>
            <p:cNvPicPr>
              <a:picLocks noChangeAspect="1"/>
            </p:cNvPicPr>
            <p:nvPr/>
          </p:nvPicPr>
          <p:blipFill rotWithShape="1">
            <a:blip r:embed="rId8"/>
            <a:srcRect t="9728" b="12734"/>
            <a:stretch/>
          </p:blipFill>
          <p:spPr>
            <a:xfrm>
              <a:off x="6324063" y="5375593"/>
              <a:ext cx="1206500" cy="1132438"/>
            </a:xfrm>
            <a:prstGeom prst="rect">
              <a:avLst/>
            </a:prstGeom>
          </p:spPr>
        </p:pic>
      </p:grpSp>
      <p:pic>
        <p:nvPicPr>
          <p:cNvPr id="17" name="Picture 16" descr="AHLA50th.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25089" y="-25398"/>
            <a:ext cx="1741421" cy="765170"/>
          </a:xfrm>
          <a:prstGeom prst="rect">
            <a:avLst/>
          </a:prstGeom>
        </p:spPr>
      </p:pic>
      <p:sp>
        <p:nvSpPr>
          <p:cNvPr id="4" name="Rectangle 3"/>
          <p:cNvSpPr/>
          <p:nvPr userDrawn="1"/>
        </p:nvSpPr>
        <p:spPr>
          <a:xfrm>
            <a:off x="76200" y="6697980"/>
            <a:ext cx="1935480" cy="1600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sz="800" dirty="0" smtClean="0">
                <a:solidFill>
                  <a:schemeClr val="tx1"/>
                </a:solidFill>
              </a:rPr>
              <a:t>127049808</a:t>
            </a:r>
            <a:endParaRPr lang="en-US" sz="800" dirty="0">
              <a:solidFill>
                <a:schemeClr val="tx1"/>
              </a:solidFill>
            </a:endParaRPr>
          </a:p>
        </p:txBody>
      </p:sp>
    </p:spTree>
    <p:extLst>
      <p:ext uri="{BB962C8B-B14F-4D97-AF65-F5344CB8AC3E}">
        <p14:creationId xmlns:p14="http://schemas.microsoft.com/office/powerpoint/2010/main" val="27149837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3A5470-E9C9-C74A-9B6C-745A56E88B54}" type="datetimeFigureOut">
              <a:rPr lang="en-US" smtClean="0"/>
              <a:t>6/7/2017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884C89-A26A-894E-BA9B-D8A78D66182E}" type="slidenum">
              <a:rPr lang="en-US" smtClean="0"/>
              <a:t>‹#›</a:t>
            </a:fld>
            <a:endParaRPr lang="en-US"/>
          </a:p>
        </p:txBody>
      </p:sp>
    </p:spTree>
    <p:extLst>
      <p:ext uri="{BB962C8B-B14F-4D97-AF65-F5344CB8AC3E}">
        <p14:creationId xmlns:p14="http://schemas.microsoft.com/office/powerpoint/2010/main" val="22024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4200"/>
            <a:ext cx="8229600" cy="8334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29581"/>
            <a:ext cx="8229600" cy="39798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0884C89-A26A-894E-BA9B-D8A78D66182E}" type="slidenum">
              <a:rPr lang="en-US" smtClean="0"/>
              <a:t>‹#›</a:t>
            </a:fld>
            <a:endParaRPr lang="en-US"/>
          </a:p>
        </p:txBody>
      </p:sp>
      <p:sp>
        <p:nvSpPr>
          <p:cNvPr id="4" name="Rectangle 3"/>
          <p:cNvSpPr/>
          <p:nvPr userDrawn="1"/>
        </p:nvSpPr>
        <p:spPr>
          <a:xfrm>
            <a:off x="134034" y="6633894"/>
            <a:ext cx="940386" cy="215444"/>
          </a:xfrm>
          <a:prstGeom prst="rect">
            <a:avLst/>
          </a:prstGeom>
        </p:spPr>
        <p:txBody>
          <a:bodyPr wrap="square">
            <a:spAutoFit/>
          </a:bodyPr>
          <a:lstStyle/>
          <a:p>
            <a:r>
              <a:rPr kumimoji="0" lang="en-US" sz="800" b="0" i="0" u="none" strike="noStrike" kern="1200" cap="none" spc="0" normalizeH="0" baseline="0" noProof="0" dirty="0" smtClean="0">
                <a:ln>
                  <a:noFill/>
                </a:ln>
                <a:solidFill>
                  <a:prstClr val="black"/>
                </a:solidFill>
                <a:effectLst/>
                <a:uLnTx/>
                <a:uFillTx/>
                <a:latin typeface="+mn-lt"/>
                <a:ea typeface="+mn-ea"/>
                <a:cs typeface="+mn-cs"/>
              </a:rPr>
              <a:t>127049808</a:t>
            </a:r>
            <a:endParaRPr lang="en-US" dirty="0"/>
          </a:p>
        </p:txBody>
      </p:sp>
    </p:spTree>
    <p:extLst>
      <p:ext uri="{BB962C8B-B14F-4D97-AF65-F5344CB8AC3E}">
        <p14:creationId xmlns:p14="http://schemas.microsoft.com/office/powerpoint/2010/main" val="968181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0884C89-A26A-894E-BA9B-D8A78D66182E}" type="slidenum">
              <a:rPr lang="en-US" smtClean="0"/>
              <a:t>‹#›</a:t>
            </a:fld>
            <a:endParaRPr lang="en-US"/>
          </a:p>
        </p:txBody>
      </p:sp>
      <p:sp>
        <p:nvSpPr>
          <p:cNvPr id="4" name="Rectangle 3"/>
          <p:cNvSpPr/>
          <p:nvPr userDrawn="1"/>
        </p:nvSpPr>
        <p:spPr>
          <a:xfrm>
            <a:off x="134034" y="6642556"/>
            <a:ext cx="646331" cy="215444"/>
          </a:xfrm>
          <a:prstGeom prst="rect">
            <a:avLst/>
          </a:prstGeom>
        </p:spPr>
        <p:txBody>
          <a:bodyPr wrap="none">
            <a:spAutoFit/>
          </a:bodyPr>
          <a:lstStyle/>
          <a:p>
            <a:r>
              <a:rPr kumimoji="0" lang="en-US" sz="800" b="0" i="0" u="none" strike="noStrike" kern="1200" cap="none" spc="0" normalizeH="0" baseline="0" noProof="0" dirty="0" smtClean="0">
                <a:ln>
                  <a:noFill/>
                </a:ln>
                <a:solidFill>
                  <a:prstClr val="black"/>
                </a:solidFill>
                <a:effectLst/>
                <a:uLnTx/>
                <a:uFillTx/>
                <a:latin typeface="+mn-lt"/>
                <a:ea typeface="+mn-ea"/>
                <a:cs typeface="+mn-cs"/>
              </a:rPr>
              <a:t>127049808</a:t>
            </a:r>
            <a:endParaRPr lang="en-US" dirty="0"/>
          </a:p>
        </p:txBody>
      </p:sp>
    </p:spTree>
    <p:extLst>
      <p:ext uri="{BB962C8B-B14F-4D97-AF65-F5344CB8AC3E}">
        <p14:creationId xmlns:p14="http://schemas.microsoft.com/office/powerpoint/2010/main" val="34797705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5929"/>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5149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5149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50884C89-A26A-894E-BA9B-D8A78D66182E}" type="slidenum">
              <a:rPr lang="en-US" smtClean="0"/>
              <a:t>‹#›</a:t>
            </a:fld>
            <a:endParaRPr lang="en-US"/>
          </a:p>
        </p:txBody>
      </p:sp>
      <p:pic>
        <p:nvPicPr>
          <p:cNvPr id="8" name="Picture 7" descr="AHLA50th.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1989" y="6126163"/>
            <a:ext cx="997711" cy="438388"/>
          </a:xfrm>
          <a:prstGeom prst="rect">
            <a:avLst/>
          </a:prstGeom>
        </p:spPr>
      </p:pic>
      <p:sp>
        <p:nvSpPr>
          <p:cNvPr id="5" name="Rectangle 4"/>
          <p:cNvSpPr/>
          <p:nvPr userDrawn="1"/>
        </p:nvSpPr>
        <p:spPr>
          <a:xfrm>
            <a:off x="225474" y="6642556"/>
            <a:ext cx="719406" cy="215444"/>
          </a:xfrm>
          <a:prstGeom prst="rect">
            <a:avLst/>
          </a:prstGeom>
        </p:spPr>
        <p:txBody>
          <a:bodyPr wrap="square">
            <a:spAutoFit/>
          </a:bodyPr>
          <a:lstStyle/>
          <a:p>
            <a:r>
              <a:rPr kumimoji="0" lang="en-US" sz="800" b="0" i="0" u="none" strike="noStrike" kern="1200" cap="none" spc="0" normalizeH="0" baseline="0" noProof="0" dirty="0" smtClean="0">
                <a:ln>
                  <a:noFill/>
                </a:ln>
                <a:solidFill>
                  <a:prstClr val="black"/>
                </a:solidFill>
                <a:effectLst/>
                <a:uLnTx/>
                <a:uFillTx/>
                <a:latin typeface="+mn-lt"/>
                <a:ea typeface="+mn-ea"/>
                <a:cs typeface="+mn-cs"/>
              </a:rPr>
              <a:t>127049808</a:t>
            </a:r>
            <a:endParaRPr lang="en-US" dirty="0"/>
          </a:p>
        </p:txBody>
      </p:sp>
    </p:spTree>
    <p:extLst>
      <p:ext uri="{BB962C8B-B14F-4D97-AF65-F5344CB8AC3E}">
        <p14:creationId xmlns:p14="http://schemas.microsoft.com/office/powerpoint/2010/main" val="2209928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39838"/>
            <a:ext cx="8229600" cy="1143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50884C89-A26A-894E-BA9B-D8A78D66182E}" type="slidenum">
              <a:rPr lang="en-US" smtClean="0"/>
              <a:t>‹#›</a:t>
            </a:fld>
            <a:endParaRPr lang="en-US"/>
          </a:p>
        </p:txBody>
      </p:sp>
      <p:sp>
        <p:nvSpPr>
          <p:cNvPr id="3" name="Rectangle 2"/>
          <p:cNvSpPr/>
          <p:nvPr userDrawn="1"/>
        </p:nvSpPr>
        <p:spPr>
          <a:xfrm>
            <a:off x="134034" y="6649134"/>
            <a:ext cx="646331" cy="215444"/>
          </a:xfrm>
          <a:prstGeom prst="rect">
            <a:avLst/>
          </a:prstGeom>
        </p:spPr>
        <p:txBody>
          <a:bodyPr wrap="none">
            <a:spAutoFit/>
          </a:bodyPr>
          <a:lstStyle/>
          <a:p>
            <a:r>
              <a:rPr kumimoji="0" lang="en-US" sz="800" b="0" i="0" u="none" strike="noStrike" kern="1200" cap="none" spc="0" normalizeH="0" baseline="0" noProof="0" dirty="0" smtClean="0">
                <a:ln>
                  <a:noFill/>
                </a:ln>
                <a:solidFill>
                  <a:prstClr val="black"/>
                </a:solidFill>
                <a:effectLst/>
                <a:uLnTx/>
                <a:uFillTx/>
                <a:latin typeface="+mn-lt"/>
                <a:ea typeface="+mn-ea"/>
                <a:cs typeface="+mn-cs"/>
              </a:rPr>
              <a:t>127049808</a:t>
            </a:r>
            <a:endParaRPr lang="en-US" dirty="0"/>
          </a:p>
        </p:txBody>
      </p:sp>
    </p:spTree>
    <p:extLst>
      <p:ext uri="{BB962C8B-B14F-4D97-AF65-F5344CB8AC3E}">
        <p14:creationId xmlns:p14="http://schemas.microsoft.com/office/powerpoint/2010/main" val="39905084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13A5470-E9C9-C74A-9B6C-745A56E88B54}" type="datetimeFigureOut">
              <a:rPr lang="en-US" smtClean="0"/>
              <a:t>6/7/2017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0884C89-A26A-894E-BA9B-D8A78D66182E}" type="slidenum">
              <a:rPr lang="en-US" smtClean="0"/>
              <a:t>‹#›</a:t>
            </a:fld>
            <a:endParaRPr lang="en-US"/>
          </a:p>
        </p:txBody>
      </p:sp>
      <p:pic>
        <p:nvPicPr>
          <p:cNvPr id="6" name="Picture 5" descr="AHLA50th.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1989" y="6126163"/>
            <a:ext cx="997711" cy="438388"/>
          </a:xfrm>
          <a:prstGeom prst="rect">
            <a:avLst/>
          </a:prstGeom>
        </p:spPr>
      </p:pic>
    </p:spTree>
    <p:extLst>
      <p:ext uri="{BB962C8B-B14F-4D97-AF65-F5344CB8AC3E}">
        <p14:creationId xmlns:p14="http://schemas.microsoft.com/office/powerpoint/2010/main" val="296407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00100" y="6339007"/>
            <a:ext cx="2133600" cy="365125"/>
          </a:xfrm>
          <a:prstGeom prst="rect">
            <a:avLst/>
          </a:prstGeom>
        </p:spPr>
        <p:txBody>
          <a:bodyPr/>
          <a:lstStyle/>
          <a:p>
            <a:fld id="{B13A5470-E9C9-C74A-9B6C-745A56E88B54}" type="datetimeFigureOut">
              <a:rPr lang="en-US" smtClean="0"/>
              <a:t>6/7/2017</a:t>
            </a:fld>
            <a:endParaRPr lang="en-US"/>
          </a:p>
        </p:txBody>
      </p:sp>
      <p:sp>
        <p:nvSpPr>
          <p:cNvPr id="6" name="Footer Placeholder 5"/>
          <p:cNvSpPr>
            <a:spLocks noGrp="1"/>
          </p:cNvSpPr>
          <p:nvPr>
            <p:ph type="ftr" sz="quarter" idx="11"/>
          </p:nvPr>
        </p:nvSpPr>
        <p:spPr>
          <a:xfrm>
            <a:off x="3575050" y="6381988"/>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0884C89-A26A-894E-BA9B-D8A78D66182E}" type="slidenum">
              <a:rPr lang="en-US" smtClean="0"/>
              <a:t>‹#›</a:t>
            </a:fld>
            <a:endParaRPr lang="en-US"/>
          </a:p>
        </p:txBody>
      </p:sp>
      <p:pic>
        <p:nvPicPr>
          <p:cNvPr id="8" name="Picture 7" descr="AHLA50th.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1989" y="6126163"/>
            <a:ext cx="997711" cy="438388"/>
          </a:xfrm>
          <a:prstGeom prst="rect">
            <a:avLst/>
          </a:prstGeom>
        </p:spPr>
      </p:pic>
      <p:sp>
        <p:nvSpPr>
          <p:cNvPr id="9" name="Rectangle 8"/>
          <p:cNvSpPr/>
          <p:nvPr userDrawn="1"/>
        </p:nvSpPr>
        <p:spPr>
          <a:xfrm>
            <a:off x="4248834" y="3321278"/>
            <a:ext cx="646331" cy="215444"/>
          </a:xfrm>
          <a:prstGeom prst="rect">
            <a:avLst/>
          </a:prstGeom>
        </p:spPr>
        <p:txBody>
          <a:bodyPr wrap="none">
            <a:spAutoFit/>
          </a:bodyPr>
          <a:lstStyle/>
          <a:p>
            <a:r>
              <a:rPr kumimoji="0" lang="en-US" sz="800" b="0" i="0" u="none" strike="noStrike" kern="1200" cap="none" spc="0" normalizeH="0" baseline="0" noProof="0" dirty="0" smtClean="0">
                <a:ln>
                  <a:noFill/>
                </a:ln>
                <a:solidFill>
                  <a:prstClr val="black"/>
                </a:solidFill>
                <a:effectLst/>
                <a:uLnTx/>
                <a:uFillTx/>
                <a:latin typeface="+mn-lt"/>
                <a:ea typeface="+mn-ea"/>
                <a:cs typeface="+mn-cs"/>
              </a:rPr>
              <a:t>127049808</a:t>
            </a:r>
            <a:endParaRPr lang="en-US" dirty="0"/>
          </a:p>
        </p:txBody>
      </p:sp>
    </p:spTree>
    <p:extLst>
      <p:ext uri="{BB962C8B-B14F-4D97-AF65-F5344CB8AC3E}">
        <p14:creationId xmlns:p14="http://schemas.microsoft.com/office/powerpoint/2010/main" val="38442040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3A5470-E9C9-C74A-9B6C-745A56E88B54}" type="datetimeFigureOut">
              <a:rPr lang="en-US" smtClean="0"/>
              <a:t>6/7/2017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884C89-A26A-894E-BA9B-D8A78D66182E}" type="slidenum">
              <a:rPr lang="en-US" smtClean="0"/>
              <a:t>‹#›</a:t>
            </a:fld>
            <a:endParaRPr lang="en-US"/>
          </a:p>
        </p:txBody>
      </p:sp>
    </p:spTree>
    <p:extLst>
      <p:ext uri="{BB962C8B-B14F-4D97-AF65-F5344CB8AC3E}">
        <p14:creationId xmlns:p14="http://schemas.microsoft.com/office/powerpoint/2010/main" val="208405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3A5470-E9C9-C74A-9B6C-745A56E88B54}" type="datetimeFigureOut">
              <a:rPr lang="en-US" smtClean="0"/>
              <a:t>6/7/2017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884C89-A26A-894E-BA9B-D8A78D66182E}" type="slidenum">
              <a:rPr lang="en-US" smtClean="0"/>
              <a:t>‹#›</a:t>
            </a:fld>
            <a:endParaRPr lang="en-US"/>
          </a:p>
        </p:txBody>
      </p:sp>
    </p:spTree>
    <p:extLst>
      <p:ext uri="{BB962C8B-B14F-4D97-AF65-F5344CB8AC3E}">
        <p14:creationId xmlns:p14="http://schemas.microsoft.com/office/powerpoint/2010/main" val="80908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18"/>
          <p:cNvSpPr/>
          <p:nvPr userDrawn="1"/>
        </p:nvSpPr>
        <p:spPr>
          <a:xfrm>
            <a:off x="0" y="6676571"/>
            <a:ext cx="9153076" cy="181429"/>
          </a:xfrm>
          <a:prstGeom prst="rect">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sz="2000" b="1" spc="150">
              <a:ln w="11430"/>
              <a:solidFill>
                <a:srgbClr val="AF1521"/>
              </a:solidFill>
              <a:effectLst>
                <a:outerShdw blurRad="25400" algn="tl" rotWithShape="0">
                  <a:srgbClr val="000000">
                    <a:alpha val="43000"/>
                  </a:srgbClr>
                </a:outerShdw>
              </a:effectLst>
            </a:endParaRPr>
          </a:p>
        </p:txBody>
      </p:sp>
      <p:sp>
        <p:nvSpPr>
          <p:cNvPr id="6" name="Slide Number Placeholder 5"/>
          <p:cNvSpPr>
            <a:spLocks noGrp="1"/>
          </p:cNvSpPr>
          <p:nvPr>
            <p:ph type="sldNum" sz="quarter" idx="4"/>
          </p:nvPr>
        </p:nvSpPr>
        <p:spPr>
          <a:xfrm>
            <a:off x="6636681" y="6575891"/>
            <a:ext cx="2133600" cy="365125"/>
          </a:xfrm>
          <a:prstGeom prst="rect">
            <a:avLst/>
          </a:prstGeom>
        </p:spPr>
        <p:txBody>
          <a:bodyPr vert="horz" lIns="91440" tIns="45720" rIns="91440" bIns="45720" rtlCol="0" anchor="ctr"/>
          <a:lstStyle>
            <a:lvl1pPr algn="r">
              <a:defRPr sz="1200">
                <a:solidFill>
                  <a:schemeClr val="bg1"/>
                </a:solidFill>
              </a:defRPr>
            </a:lvl1pPr>
          </a:lstStyle>
          <a:p>
            <a:fld id="{50884C89-A26A-894E-BA9B-D8A78D66182E}" type="slidenum">
              <a:rPr lang="en-US" smtClean="0"/>
              <a:pPr/>
              <a:t>‹#›</a:t>
            </a:fld>
            <a:endParaRPr lang="en-US" dirty="0"/>
          </a:p>
        </p:txBody>
      </p:sp>
      <p:pic>
        <p:nvPicPr>
          <p:cNvPr id="7" name="Picture 6" descr="AHLA50th.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31989" y="6126163"/>
            <a:ext cx="997711" cy="438388"/>
          </a:xfrm>
          <a:prstGeom prst="rect">
            <a:avLst/>
          </a:prstGeom>
        </p:spPr>
      </p:pic>
    </p:spTree>
    <p:extLst>
      <p:ext uri="{BB962C8B-B14F-4D97-AF65-F5344CB8AC3E}">
        <p14:creationId xmlns:p14="http://schemas.microsoft.com/office/powerpoint/2010/main" val="345353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6852" y="790575"/>
            <a:ext cx="6631215" cy="782093"/>
          </a:xfrm>
        </p:spPr>
        <p:txBody>
          <a:bodyPr>
            <a:normAutofit fontScale="90000"/>
          </a:bodyPr>
          <a:lstStyle/>
          <a:p>
            <a:pPr algn="l"/>
            <a:r>
              <a:rPr lang="en-US" sz="2800" dirty="0" smtClean="0">
                <a:solidFill>
                  <a:srgbClr val="7F7F7F"/>
                </a:solidFill>
                <a:latin typeface="HelveticaNeueLT Std Hvy Cn"/>
                <a:cs typeface="HelveticaNeueLT Std Hvy Cn"/>
              </a:rPr>
              <a:t/>
            </a:r>
            <a:br>
              <a:rPr lang="en-US" sz="2800" dirty="0" smtClean="0">
                <a:solidFill>
                  <a:srgbClr val="7F7F7F"/>
                </a:solidFill>
                <a:latin typeface="HelveticaNeueLT Std Hvy Cn"/>
                <a:cs typeface="HelveticaNeueLT Std Hvy Cn"/>
              </a:rPr>
            </a:br>
            <a:r>
              <a:rPr lang="en-US" sz="2800" dirty="0">
                <a:solidFill>
                  <a:srgbClr val="7F7F7F"/>
                </a:solidFill>
                <a:latin typeface="HelveticaNeueLT Std Hvy Cn"/>
                <a:cs typeface="HelveticaNeueLT Std Hvy Cn"/>
              </a:rPr>
              <a:t/>
            </a:r>
            <a:br>
              <a:rPr lang="en-US" sz="2800" dirty="0">
                <a:solidFill>
                  <a:srgbClr val="7F7F7F"/>
                </a:solidFill>
                <a:latin typeface="HelveticaNeueLT Std Hvy Cn"/>
                <a:cs typeface="HelveticaNeueLT Std Hvy Cn"/>
              </a:rPr>
            </a:br>
            <a:r>
              <a:rPr lang="en-US" sz="2800" dirty="0" smtClean="0">
                <a:solidFill>
                  <a:srgbClr val="7F7F7F"/>
                </a:solidFill>
                <a:latin typeface="HelveticaNeueLT Std Hvy Cn"/>
                <a:cs typeface="HelveticaNeueLT Std Hvy Cn"/>
              </a:rPr>
              <a:t>American </a:t>
            </a:r>
            <a:r>
              <a:rPr lang="en-US" sz="2800" dirty="0">
                <a:solidFill>
                  <a:srgbClr val="7F7F7F"/>
                </a:solidFill>
                <a:latin typeface="HelveticaNeueLT Std Hvy Cn"/>
                <a:cs typeface="HelveticaNeueLT Std Hvy Cn"/>
              </a:rPr>
              <a:t>Health Lawyers </a:t>
            </a:r>
            <a:r>
              <a:rPr lang="en-US" sz="2800" dirty="0" smtClean="0">
                <a:solidFill>
                  <a:srgbClr val="7F7F7F"/>
                </a:solidFill>
                <a:latin typeface="HelveticaNeueLT Std Hvy Cn"/>
                <a:cs typeface="HelveticaNeueLT Std Hvy Cn"/>
              </a:rPr>
              <a:t>Association</a:t>
            </a:r>
            <a:r>
              <a:rPr lang="en-US" sz="2800" dirty="0">
                <a:solidFill>
                  <a:srgbClr val="7F7F7F"/>
                </a:solidFill>
              </a:rPr>
              <a:t> </a:t>
            </a:r>
            <a:r>
              <a:rPr lang="en-US" sz="2800" dirty="0" smtClean="0">
                <a:solidFill>
                  <a:srgbClr val="7F7F7F"/>
                </a:solidFill>
              </a:rPr>
              <a:t/>
            </a:r>
            <a:br>
              <a:rPr lang="en-US" sz="2800" dirty="0" smtClean="0">
                <a:solidFill>
                  <a:srgbClr val="7F7F7F"/>
                </a:solidFill>
              </a:rPr>
            </a:br>
            <a:r>
              <a:rPr lang="en-US" sz="2800" dirty="0">
                <a:solidFill>
                  <a:schemeClr val="tx1">
                    <a:lumMod val="50000"/>
                    <a:lumOff val="50000"/>
                  </a:schemeClr>
                </a:solidFill>
                <a:latin typeface="HelveticaNeueLT Std Hvy Cn"/>
                <a:cs typeface="HelveticaNeueLT Std Hvy Cn"/>
              </a:rPr>
              <a:t>Health Private Equity: Issues and Strategies in Provider Practice </a:t>
            </a:r>
            <a:r>
              <a:rPr lang="en-US" sz="2800" dirty="0" smtClean="0">
                <a:solidFill>
                  <a:schemeClr val="tx1">
                    <a:lumMod val="50000"/>
                    <a:lumOff val="50000"/>
                  </a:schemeClr>
                </a:solidFill>
                <a:latin typeface="HelveticaNeueLT Std Hvy Cn"/>
                <a:cs typeface="HelveticaNeueLT Std Hvy Cn"/>
              </a:rPr>
              <a:t>Management Transactions</a:t>
            </a:r>
            <a:endParaRPr lang="en-US" sz="2800" dirty="0">
              <a:solidFill>
                <a:schemeClr val="tx1">
                  <a:lumMod val="50000"/>
                  <a:lumOff val="50000"/>
                </a:schemeClr>
              </a:solidFill>
              <a:latin typeface="HelveticaNeueLT Std Hvy Cn"/>
              <a:cs typeface="HelveticaNeueLT Std Hvy Cn"/>
            </a:endParaRPr>
          </a:p>
        </p:txBody>
      </p:sp>
      <p:sp>
        <p:nvSpPr>
          <p:cNvPr id="7" name="TextBox 6"/>
          <p:cNvSpPr txBox="1"/>
          <p:nvPr/>
        </p:nvSpPr>
        <p:spPr>
          <a:xfrm>
            <a:off x="2023596" y="2266330"/>
            <a:ext cx="3462803" cy="400110"/>
          </a:xfrm>
          <a:prstGeom prst="rect">
            <a:avLst/>
          </a:prstGeom>
          <a:noFill/>
        </p:spPr>
        <p:txBody>
          <a:bodyPr wrap="square" rtlCol="0">
            <a:spAutoFit/>
          </a:bodyPr>
          <a:lstStyle/>
          <a:p>
            <a:r>
              <a:rPr lang="en-US" sz="2000" dirty="0" smtClean="0">
                <a:solidFill>
                  <a:srgbClr val="AF1521"/>
                </a:solidFill>
                <a:latin typeface="HelveticaNeueLT Std Cn"/>
                <a:cs typeface="HelveticaNeueLT Std Cn"/>
              </a:rPr>
              <a:t>May 15, 2017 | 2:00 Eastern</a:t>
            </a:r>
            <a:endParaRPr lang="en-US" sz="2000" dirty="0">
              <a:solidFill>
                <a:srgbClr val="AF1521"/>
              </a:solidFill>
              <a:latin typeface="HelveticaNeueLT Std Cn"/>
              <a:cs typeface="HelveticaNeueLT Std Cn"/>
            </a:endParaRPr>
          </a:p>
        </p:txBody>
      </p:sp>
      <p:sp>
        <p:nvSpPr>
          <p:cNvPr id="8" name="TextBox 7"/>
          <p:cNvSpPr txBox="1"/>
          <p:nvPr/>
        </p:nvSpPr>
        <p:spPr>
          <a:xfrm>
            <a:off x="6154882" y="4534682"/>
            <a:ext cx="3140036" cy="830997"/>
          </a:xfrm>
          <a:prstGeom prst="rect">
            <a:avLst/>
          </a:prstGeom>
          <a:noFill/>
        </p:spPr>
        <p:txBody>
          <a:bodyPr wrap="square" rtlCol="0">
            <a:spAutoFit/>
          </a:bodyPr>
          <a:lstStyle/>
          <a:p>
            <a:r>
              <a:rPr lang="en-US" sz="1200" i="1" dirty="0" smtClean="0">
                <a:latin typeface="HelveticaNeueLT Std Cn"/>
                <a:cs typeface="HelveticaNeueLT Std Cn"/>
              </a:rPr>
              <a:t>This webinar is sponsored by</a:t>
            </a:r>
          </a:p>
          <a:p>
            <a:r>
              <a:rPr lang="en-US" sz="1200" dirty="0">
                <a:latin typeface="HelveticaNeueLT Std Cn"/>
                <a:cs typeface="HelveticaNeueLT Std Cn"/>
              </a:rPr>
              <a:t>Business Law and Governance – Transactions Affinity </a:t>
            </a:r>
            <a:r>
              <a:rPr lang="en-US" sz="1200" dirty="0" smtClean="0">
                <a:latin typeface="HelveticaNeueLT Std Cn"/>
                <a:cs typeface="HelveticaNeueLT Std Cn"/>
              </a:rPr>
              <a:t>Group and</a:t>
            </a:r>
          </a:p>
          <a:p>
            <a:r>
              <a:rPr lang="en-US" sz="1200" dirty="0" smtClean="0">
                <a:latin typeface="HelveticaNeueLT Std Cn"/>
                <a:cs typeface="HelveticaNeueLT Std Cn"/>
              </a:rPr>
              <a:t>Physician Organizations</a:t>
            </a:r>
            <a:endParaRPr lang="en-US" sz="1200" dirty="0">
              <a:latin typeface="HelveticaNeueLT Std Cn"/>
              <a:cs typeface="HelveticaNeueLT Std Cn"/>
            </a:endParaRPr>
          </a:p>
        </p:txBody>
      </p:sp>
      <p:sp>
        <p:nvSpPr>
          <p:cNvPr id="9" name="TextBox 8"/>
          <p:cNvSpPr txBox="1"/>
          <p:nvPr/>
        </p:nvSpPr>
        <p:spPr>
          <a:xfrm>
            <a:off x="2011865" y="2936277"/>
            <a:ext cx="2907573" cy="646331"/>
          </a:xfrm>
          <a:prstGeom prst="rect">
            <a:avLst/>
          </a:prstGeom>
          <a:noFill/>
        </p:spPr>
        <p:txBody>
          <a:bodyPr wrap="square" rtlCol="0">
            <a:spAutoFit/>
          </a:bodyPr>
          <a:lstStyle/>
          <a:p>
            <a:r>
              <a:rPr lang="en-US" sz="1200" dirty="0" smtClean="0">
                <a:latin typeface="HelveticaNeueLT Std Cn"/>
                <a:cs typeface="HelveticaNeueLT Std Cn"/>
              </a:rPr>
              <a:t>Robert McKenzie</a:t>
            </a:r>
          </a:p>
          <a:p>
            <a:r>
              <a:rPr lang="en-US" sz="1200" dirty="0" smtClean="0">
                <a:latin typeface="HelveticaNeueLT Std Cn"/>
                <a:cs typeface="HelveticaNeueLT Std Cn"/>
              </a:rPr>
              <a:t>ATI Physical Therapy, Chicago, IL </a:t>
            </a:r>
          </a:p>
          <a:p>
            <a:r>
              <a:rPr lang="en-US" sz="1200" dirty="0">
                <a:latin typeface="HelveticaNeueLT Std Cn"/>
                <a:cs typeface="HelveticaNeueLT Std Cn"/>
              </a:rPr>
              <a:t>Robert.McKenzie@atipt.com</a:t>
            </a:r>
          </a:p>
        </p:txBody>
      </p:sp>
      <p:sp>
        <p:nvSpPr>
          <p:cNvPr id="22" name="TextBox 21"/>
          <p:cNvSpPr txBox="1"/>
          <p:nvPr/>
        </p:nvSpPr>
        <p:spPr>
          <a:xfrm>
            <a:off x="-1010464" y="2818293"/>
            <a:ext cx="184666" cy="369332"/>
          </a:xfrm>
          <a:prstGeom prst="rect">
            <a:avLst/>
          </a:prstGeom>
          <a:noFill/>
        </p:spPr>
        <p:txBody>
          <a:bodyPr wrap="none" rtlCol="0">
            <a:spAutoFit/>
          </a:bodyPr>
          <a:lstStyle/>
          <a:p>
            <a:endParaRPr lang="en-US"/>
          </a:p>
        </p:txBody>
      </p:sp>
      <p:sp>
        <p:nvSpPr>
          <p:cNvPr id="12" name="Rectangle 11"/>
          <p:cNvSpPr/>
          <p:nvPr/>
        </p:nvSpPr>
        <p:spPr>
          <a:xfrm>
            <a:off x="2011865" y="3700873"/>
            <a:ext cx="3081296" cy="646331"/>
          </a:xfrm>
          <a:prstGeom prst="rect">
            <a:avLst/>
          </a:prstGeom>
        </p:spPr>
        <p:txBody>
          <a:bodyPr wrap="square">
            <a:spAutoFit/>
          </a:bodyPr>
          <a:lstStyle/>
          <a:p>
            <a:r>
              <a:rPr lang="en-US" sz="1200" dirty="0" smtClean="0">
                <a:latin typeface="HelveticaNeueLT Std Cn"/>
                <a:cs typeface="HelveticaNeueLT Std Cn"/>
              </a:rPr>
              <a:t>Brian Richards</a:t>
            </a:r>
            <a:endParaRPr lang="en-US" sz="1200" dirty="0">
              <a:latin typeface="HelveticaNeueLT Std Cn"/>
              <a:cs typeface="HelveticaNeueLT Std Cn"/>
            </a:endParaRPr>
          </a:p>
          <a:p>
            <a:r>
              <a:rPr lang="en-US" sz="1200" dirty="0" smtClean="0">
                <a:latin typeface="HelveticaNeueLT Std Cn"/>
                <a:cs typeface="HelveticaNeueLT Std Cn"/>
              </a:rPr>
              <a:t>Paul Hastings, LLP, Chicago, IL </a:t>
            </a:r>
            <a:endParaRPr lang="en-US" sz="1200" dirty="0">
              <a:latin typeface="HelveticaNeueLT Std Cn"/>
              <a:cs typeface="HelveticaNeueLT Std Cn"/>
            </a:endParaRPr>
          </a:p>
          <a:p>
            <a:r>
              <a:rPr lang="en-US" sz="1200" dirty="0">
                <a:latin typeface="HelveticaNeueLT Std Cn"/>
                <a:cs typeface="HelveticaNeueLT Std Cn"/>
              </a:rPr>
              <a:t>brianrichards@paulhastings.com</a:t>
            </a:r>
          </a:p>
        </p:txBody>
      </p:sp>
      <p:sp>
        <p:nvSpPr>
          <p:cNvPr id="13" name="TextBox 12"/>
          <p:cNvSpPr txBox="1"/>
          <p:nvPr/>
        </p:nvSpPr>
        <p:spPr>
          <a:xfrm>
            <a:off x="2011865" y="4439537"/>
            <a:ext cx="3104761" cy="1107996"/>
          </a:xfrm>
          <a:prstGeom prst="rect">
            <a:avLst/>
          </a:prstGeom>
          <a:noFill/>
        </p:spPr>
        <p:txBody>
          <a:bodyPr wrap="none" rtlCol="0">
            <a:spAutoFit/>
          </a:bodyPr>
          <a:lstStyle/>
          <a:p>
            <a:r>
              <a:rPr lang="en-US" sz="1200" i="1" dirty="0" smtClean="0">
                <a:latin typeface="HelveticaNeueLT Std Cn"/>
                <a:cs typeface="HelveticaNeueLT Std Cn"/>
              </a:rPr>
              <a:t>Moderator</a:t>
            </a:r>
            <a:r>
              <a:rPr lang="en-US" sz="1200" dirty="0" smtClean="0">
                <a:latin typeface="HelveticaNeueLT Std Cn"/>
                <a:cs typeface="HelveticaNeueLT Std Cn"/>
              </a:rPr>
              <a:t>:</a:t>
            </a:r>
          </a:p>
          <a:p>
            <a:r>
              <a:rPr lang="en-US" sz="1200" dirty="0" smtClean="0">
                <a:latin typeface="HelveticaNeueLT Std Cn"/>
                <a:cs typeface="HelveticaNeueLT Std Cn"/>
              </a:rPr>
              <a:t>Patrick Martinez</a:t>
            </a:r>
            <a:endParaRPr lang="en-US" sz="1200" dirty="0">
              <a:latin typeface="HelveticaNeueLT Std Cn"/>
              <a:cs typeface="HelveticaNeueLT Std Cn"/>
            </a:endParaRPr>
          </a:p>
          <a:p>
            <a:r>
              <a:rPr lang="en-US" sz="1200" dirty="0" smtClean="0">
                <a:latin typeface="HelveticaNeueLT Std Cn"/>
                <a:cs typeface="HelveticaNeueLT Std Cn"/>
              </a:rPr>
              <a:t>McDermott Will &amp; Emery LLP, Chicago, IL, </a:t>
            </a:r>
            <a:endParaRPr lang="en-US" sz="1200" dirty="0">
              <a:latin typeface="HelveticaNeueLT Std Cn"/>
              <a:cs typeface="HelveticaNeueLT Std Cn"/>
            </a:endParaRPr>
          </a:p>
          <a:p>
            <a:r>
              <a:rPr lang="en-US" sz="1200" dirty="0" smtClean="0">
                <a:latin typeface="HelveticaNeueLT Std Cn"/>
                <a:cs typeface="HelveticaNeueLT Std Cn"/>
              </a:rPr>
              <a:t>pmartinez@mwe.com</a:t>
            </a:r>
            <a:endParaRPr lang="en-US" sz="1200" dirty="0">
              <a:latin typeface="HelveticaNeueLT Std Cn"/>
              <a:cs typeface="HelveticaNeueLT Std Cn"/>
            </a:endParaRPr>
          </a:p>
          <a:p>
            <a:endParaRPr lang="en-US" sz="1600" dirty="0"/>
          </a:p>
        </p:txBody>
      </p:sp>
      <p:sp>
        <p:nvSpPr>
          <p:cNvPr id="23" name="TextBox 22"/>
          <p:cNvSpPr txBox="1"/>
          <p:nvPr/>
        </p:nvSpPr>
        <p:spPr>
          <a:xfrm>
            <a:off x="5355595" y="2965031"/>
            <a:ext cx="3287485" cy="646331"/>
          </a:xfrm>
          <a:prstGeom prst="rect">
            <a:avLst/>
          </a:prstGeom>
          <a:noFill/>
        </p:spPr>
        <p:txBody>
          <a:bodyPr wrap="square" rtlCol="0">
            <a:spAutoFit/>
          </a:bodyPr>
          <a:lstStyle/>
          <a:p>
            <a:r>
              <a:rPr lang="en-US" sz="1200" dirty="0" smtClean="0">
                <a:latin typeface="HelveticaNeueLT Std Cn"/>
                <a:cs typeface="HelveticaNeueLT Std Cn"/>
              </a:rPr>
              <a:t>Neil Johnson</a:t>
            </a:r>
          </a:p>
          <a:p>
            <a:r>
              <a:rPr lang="en-US" sz="1200" dirty="0">
                <a:latin typeface="HelveticaNeueLT Std Cn"/>
                <a:cs typeface="HelveticaNeueLT Std Cn"/>
              </a:rPr>
              <a:t>Lawrence, Evans &amp; Co., </a:t>
            </a:r>
            <a:r>
              <a:rPr lang="en-US" sz="1200" dirty="0" smtClean="0">
                <a:latin typeface="HelveticaNeueLT Std Cn"/>
                <a:cs typeface="HelveticaNeueLT Std Cn"/>
              </a:rPr>
              <a:t>LLC, Columbus, OH</a:t>
            </a:r>
            <a:endParaRPr lang="en-US" sz="1200" dirty="0">
              <a:latin typeface="HelveticaNeueLT Std Cn"/>
              <a:cs typeface="HelveticaNeueLT Std Cn"/>
            </a:endParaRPr>
          </a:p>
          <a:p>
            <a:r>
              <a:rPr lang="en-US" sz="1200" dirty="0" smtClean="0">
                <a:latin typeface="HelveticaNeueLT Std Cn"/>
                <a:cs typeface="HelveticaNeueLT Std Cn"/>
              </a:rPr>
              <a:t>njohnson@lawrenceevans.com</a:t>
            </a:r>
            <a:endParaRPr lang="en-US" sz="1200" dirty="0">
              <a:latin typeface="HelveticaNeueLT Std Cn"/>
              <a:cs typeface="HelveticaNeueLT Std Cn"/>
            </a:endParaRPr>
          </a:p>
        </p:txBody>
      </p:sp>
      <p:sp>
        <p:nvSpPr>
          <p:cNvPr id="24" name="TextBox 23"/>
          <p:cNvSpPr txBox="1"/>
          <p:nvPr/>
        </p:nvSpPr>
        <p:spPr>
          <a:xfrm>
            <a:off x="5355595" y="3703695"/>
            <a:ext cx="3287485" cy="646331"/>
          </a:xfrm>
          <a:prstGeom prst="rect">
            <a:avLst/>
          </a:prstGeom>
          <a:noFill/>
        </p:spPr>
        <p:txBody>
          <a:bodyPr wrap="square" rtlCol="0">
            <a:spAutoFit/>
          </a:bodyPr>
          <a:lstStyle/>
          <a:p>
            <a:r>
              <a:rPr lang="en-US" sz="1200" dirty="0" smtClean="0">
                <a:latin typeface="HelveticaNeueLT Std Cn"/>
                <a:cs typeface="HelveticaNeueLT Std Cn"/>
              </a:rPr>
              <a:t>Kimberly Smith</a:t>
            </a:r>
          </a:p>
          <a:p>
            <a:r>
              <a:rPr lang="en-US" sz="1200" dirty="0">
                <a:latin typeface="HelveticaNeueLT Std Cn"/>
                <a:cs typeface="HelveticaNeueLT Std Cn"/>
              </a:rPr>
              <a:t>Katten </a:t>
            </a:r>
            <a:r>
              <a:rPr lang="en-US" sz="1200" dirty="0" err="1">
                <a:latin typeface="HelveticaNeueLT Std Cn"/>
                <a:cs typeface="HelveticaNeueLT Std Cn"/>
              </a:rPr>
              <a:t>Muchin</a:t>
            </a:r>
            <a:r>
              <a:rPr lang="en-US" sz="1200" dirty="0">
                <a:latin typeface="HelveticaNeueLT Std Cn"/>
                <a:cs typeface="HelveticaNeueLT Std Cn"/>
              </a:rPr>
              <a:t> </a:t>
            </a:r>
            <a:r>
              <a:rPr lang="en-US" sz="1200" dirty="0" err="1">
                <a:latin typeface="HelveticaNeueLT Std Cn"/>
                <a:cs typeface="HelveticaNeueLT Std Cn"/>
              </a:rPr>
              <a:t>Rosenman</a:t>
            </a:r>
            <a:r>
              <a:rPr lang="en-US" sz="1200" dirty="0">
                <a:latin typeface="HelveticaNeueLT Std Cn"/>
                <a:cs typeface="HelveticaNeueLT Std Cn"/>
              </a:rPr>
              <a:t> </a:t>
            </a:r>
            <a:r>
              <a:rPr lang="en-US" sz="1200" dirty="0" smtClean="0">
                <a:latin typeface="HelveticaNeueLT Std Cn"/>
                <a:cs typeface="HelveticaNeueLT Std Cn"/>
              </a:rPr>
              <a:t>LLP, Chicago, IL</a:t>
            </a:r>
          </a:p>
          <a:p>
            <a:r>
              <a:rPr lang="en-US" sz="1200" dirty="0" smtClean="0">
                <a:latin typeface="HelveticaNeueLT Std Cn"/>
                <a:cs typeface="HelveticaNeueLT Std Cn"/>
              </a:rPr>
              <a:t>Kimberly.Smith@kattenlaw.com</a:t>
            </a:r>
            <a:endParaRPr lang="en-US" sz="1200" dirty="0">
              <a:latin typeface="HelveticaNeueLT Std Cn"/>
              <a:cs typeface="HelveticaNeueLT Std Cn"/>
            </a:endParaRPr>
          </a:p>
        </p:txBody>
      </p:sp>
      <p:sp>
        <p:nvSpPr>
          <p:cNvPr id="21" name="Rectangle 20"/>
          <p:cNvSpPr/>
          <p:nvPr/>
        </p:nvSpPr>
        <p:spPr>
          <a:xfrm>
            <a:off x="0" y="6676571"/>
            <a:ext cx="9153076" cy="181429"/>
          </a:xfrm>
          <a:prstGeom prst="rect">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sz="2000" b="1" spc="150">
              <a:ln w="11430"/>
              <a:solidFill>
                <a:srgbClr val="AF1521"/>
              </a:solidFill>
              <a:effectLst>
                <a:outerShdw blurRad="25400" algn="tl" rotWithShape="0">
                  <a:srgbClr val="000000">
                    <a:alpha val="43000"/>
                  </a:srgbClr>
                </a:outerShdw>
              </a:effectLst>
            </a:endParaRPr>
          </a:p>
        </p:txBody>
      </p:sp>
      <p:sp>
        <p:nvSpPr>
          <p:cNvPr id="3" name="TextBox 2"/>
          <p:cNvSpPr txBox="1"/>
          <p:nvPr/>
        </p:nvSpPr>
        <p:spPr>
          <a:xfrm>
            <a:off x="2011864" y="2655939"/>
            <a:ext cx="849913" cy="276999"/>
          </a:xfrm>
          <a:prstGeom prst="rect">
            <a:avLst/>
          </a:prstGeom>
          <a:noFill/>
        </p:spPr>
        <p:txBody>
          <a:bodyPr wrap="none" rtlCol="0">
            <a:spAutoFit/>
          </a:bodyPr>
          <a:lstStyle/>
          <a:p>
            <a:r>
              <a:rPr lang="en-US" sz="1200" i="1" dirty="0" smtClean="0">
                <a:latin typeface="HelveticaNeueLT Std Cn"/>
              </a:rPr>
              <a:t>Panelists</a:t>
            </a:r>
            <a:r>
              <a:rPr lang="en-US" sz="1200" dirty="0" smtClean="0">
                <a:latin typeface="HelveticaNeueLT Std Cn"/>
              </a:rPr>
              <a:t>:</a:t>
            </a:r>
            <a:endParaRPr lang="en-US" sz="1200" dirty="0">
              <a:latin typeface="HelveticaNeueLT Std Cn"/>
            </a:endParaRPr>
          </a:p>
        </p:txBody>
      </p:sp>
    </p:spTree>
    <p:extLst>
      <p:ext uri="{BB962C8B-B14F-4D97-AF65-F5344CB8AC3E}">
        <p14:creationId xmlns:p14="http://schemas.microsoft.com/office/powerpoint/2010/main" val="2014958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Lending / Collateral Considerations – </a:t>
            </a:r>
            <a:br>
              <a:rPr lang="en-US" smtClean="0"/>
            </a:br>
            <a:r>
              <a:rPr lang="en-US" smtClean="0"/>
              <a:t>“Must Have” Items</a:t>
            </a:r>
            <a:endParaRPr lang="en-US" dirty="0"/>
          </a:p>
        </p:txBody>
      </p:sp>
      <p:sp>
        <p:nvSpPr>
          <p:cNvPr id="3" name="Content Placeholder 2"/>
          <p:cNvSpPr>
            <a:spLocks noGrp="1"/>
          </p:cNvSpPr>
          <p:nvPr>
            <p:ph idx="1"/>
          </p:nvPr>
        </p:nvSpPr>
        <p:spPr/>
        <p:txBody>
          <a:bodyPr/>
          <a:lstStyle/>
          <a:p>
            <a:r>
              <a:rPr lang="en-US" smtClean="0"/>
              <a:t>Collateral Assignment</a:t>
            </a:r>
          </a:p>
          <a:p>
            <a:r>
              <a:rPr lang="en-US" smtClean="0"/>
              <a:t>Freely-Assignable</a:t>
            </a:r>
          </a:p>
          <a:p>
            <a:r>
              <a:rPr lang="en-US" smtClean="0"/>
              <a:t>Share Transfer Restrictions</a:t>
            </a:r>
          </a:p>
          <a:p>
            <a:r>
              <a:rPr lang="en-US" smtClean="0"/>
              <a:t>No Restriction</a:t>
            </a:r>
          </a:p>
          <a:p>
            <a:r>
              <a:rPr lang="en-US" smtClean="0"/>
              <a:t>Negative Controls</a:t>
            </a:r>
            <a:endParaRPr lang="en-US" dirty="0"/>
          </a:p>
        </p:txBody>
      </p:sp>
    </p:spTree>
    <p:extLst>
      <p:ext uri="{BB962C8B-B14F-4D97-AF65-F5344CB8AC3E}">
        <p14:creationId xmlns:p14="http://schemas.microsoft.com/office/powerpoint/2010/main" val="3577703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Collateral Assignment</a:t>
            </a:r>
            <a:endParaRPr lang="en-US" dirty="0"/>
          </a:p>
        </p:txBody>
      </p:sp>
      <p:sp>
        <p:nvSpPr>
          <p:cNvPr id="3" name="Content Placeholder 2"/>
          <p:cNvSpPr>
            <a:spLocks noGrp="1"/>
          </p:cNvSpPr>
          <p:nvPr>
            <p:ph idx="1"/>
          </p:nvPr>
        </p:nvSpPr>
        <p:spPr/>
        <p:txBody>
          <a:bodyPr/>
          <a:lstStyle/>
          <a:p>
            <a:r>
              <a:rPr lang="en-US" smtClean="0"/>
              <a:t>Collateral assignment of MSAs and PC security agreements</a:t>
            </a:r>
          </a:p>
          <a:p>
            <a:r>
              <a:rPr lang="en-US" smtClean="0"/>
              <a:t>Agent gets the right to step into the shoes of the applicable loan parties under such documents.</a:t>
            </a:r>
          </a:p>
          <a:p>
            <a:r>
              <a:rPr lang="en-US" smtClean="0"/>
              <a:t>Allows the Agent to have a secured claim on the MSA in a bankruptcy proceeding.</a:t>
            </a:r>
            <a:endParaRPr lang="en-US" dirty="0"/>
          </a:p>
        </p:txBody>
      </p:sp>
    </p:spTree>
    <p:extLst>
      <p:ext uri="{BB962C8B-B14F-4D97-AF65-F5344CB8AC3E}">
        <p14:creationId xmlns:p14="http://schemas.microsoft.com/office/powerpoint/2010/main" val="728950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Freely-Assignable</a:t>
            </a:r>
            <a:endParaRPr lang="en-US" dirty="0"/>
          </a:p>
        </p:txBody>
      </p:sp>
      <p:sp>
        <p:nvSpPr>
          <p:cNvPr id="3" name="Content Placeholder 2"/>
          <p:cNvSpPr>
            <a:spLocks noGrp="1"/>
          </p:cNvSpPr>
          <p:nvPr>
            <p:ph idx="1"/>
          </p:nvPr>
        </p:nvSpPr>
        <p:spPr/>
        <p:txBody>
          <a:bodyPr>
            <a:normAutofit lnSpcReduction="10000"/>
          </a:bodyPr>
          <a:lstStyle/>
          <a:p>
            <a:r>
              <a:rPr lang="en-US" smtClean="0"/>
              <a:t>PC documents should be “freely-assignable” and permit the grant of a lien and a collateral assignment thereof and the exercise of its rights and remedies by Agent.</a:t>
            </a:r>
          </a:p>
          <a:p>
            <a:r>
              <a:rPr lang="en-US" smtClean="0"/>
              <a:t>Permit any transfer of rights under MSAs to Agent in a downside scenario or any change of control which arises as a result of such transfer.  </a:t>
            </a:r>
            <a:endParaRPr lang="en-US" dirty="0"/>
          </a:p>
        </p:txBody>
      </p:sp>
    </p:spTree>
    <p:extLst>
      <p:ext uri="{BB962C8B-B14F-4D97-AF65-F5344CB8AC3E}">
        <p14:creationId xmlns:p14="http://schemas.microsoft.com/office/powerpoint/2010/main" val="4246643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Transfer </a:t>
            </a:r>
            <a:r>
              <a:rPr lang="en-US" dirty="0" smtClean="0"/>
              <a:t>Restriction*</a:t>
            </a:r>
            <a:endParaRPr lang="en-US" dirty="0"/>
          </a:p>
        </p:txBody>
      </p:sp>
      <p:sp>
        <p:nvSpPr>
          <p:cNvPr id="3" name="Content Placeholder 2"/>
          <p:cNvSpPr>
            <a:spLocks noGrp="1"/>
          </p:cNvSpPr>
          <p:nvPr>
            <p:ph idx="1"/>
          </p:nvPr>
        </p:nvSpPr>
        <p:spPr>
          <a:xfrm>
            <a:off x="858936" y="1900238"/>
            <a:ext cx="8048625" cy="4360862"/>
          </a:xfrm>
        </p:spPr>
        <p:txBody>
          <a:bodyPr/>
          <a:lstStyle/>
          <a:p>
            <a:r>
              <a:rPr lang="en-US" dirty="0"/>
              <a:t>Prohibit the </a:t>
            </a:r>
            <a:r>
              <a:rPr lang="en-US" dirty="0" smtClean="0"/>
              <a:t>Friendly Physician to transfer to third parties.</a:t>
            </a:r>
            <a:endParaRPr lang="en-US" dirty="0"/>
          </a:p>
          <a:p>
            <a:r>
              <a:rPr lang="en-US" dirty="0" smtClean="0"/>
              <a:t>Ensures transfer </a:t>
            </a:r>
            <a:r>
              <a:rPr lang="en-US" dirty="0"/>
              <a:t>to </a:t>
            </a:r>
            <a:r>
              <a:rPr lang="en-US" dirty="0" smtClean="0"/>
              <a:t>an approved designee upon disqualifying event.</a:t>
            </a:r>
          </a:p>
          <a:p>
            <a:pPr marL="0" indent="0">
              <a:buNone/>
            </a:pPr>
            <a:endParaRPr lang="en-US" sz="2000" dirty="0"/>
          </a:p>
          <a:p>
            <a:pPr marL="0" indent="0">
              <a:buNone/>
            </a:pPr>
            <a:r>
              <a:rPr lang="en-US" sz="2000" dirty="0" smtClean="0"/>
              <a:t>* </a:t>
            </a:r>
            <a:r>
              <a:rPr lang="en-US" sz="2000" dirty="0"/>
              <a:t>w</a:t>
            </a:r>
            <a:r>
              <a:rPr lang="en-US" sz="2000" dirty="0" smtClean="0"/>
              <a:t>here permitted by state law</a:t>
            </a:r>
            <a:endParaRPr lang="en-US" sz="2000" dirty="0"/>
          </a:p>
        </p:txBody>
      </p:sp>
    </p:spTree>
    <p:extLst>
      <p:ext uri="{BB962C8B-B14F-4D97-AF65-F5344CB8AC3E}">
        <p14:creationId xmlns:p14="http://schemas.microsoft.com/office/powerpoint/2010/main" val="1962018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Restriction</a:t>
            </a:r>
          </a:p>
        </p:txBody>
      </p:sp>
      <p:sp>
        <p:nvSpPr>
          <p:cNvPr id="3" name="Content Placeholder 2"/>
          <p:cNvSpPr>
            <a:spLocks noGrp="1"/>
          </p:cNvSpPr>
          <p:nvPr>
            <p:ph idx="1"/>
          </p:nvPr>
        </p:nvSpPr>
        <p:spPr>
          <a:xfrm>
            <a:off x="858936" y="1900238"/>
            <a:ext cx="8048625" cy="4360862"/>
          </a:xfrm>
        </p:spPr>
        <p:txBody>
          <a:bodyPr/>
          <a:lstStyle/>
          <a:p>
            <a:r>
              <a:rPr lang="en-US" dirty="0"/>
              <a:t>Organizational documents of </a:t>
            </a:r>
            <a:r>
              <a:rPr lang="en-US" dirty="0" smtClean="0"/>
              <a:t>Friendly PC cannot </a:t>
            </a:r>
            <a:r>
              <a:rPr lang="en-US" dirty="0"/>
              <a:t>prohibit any of the “must-have” actions.</a:t>
            </a:r>
          </a:p>
          <a:p>
            <a:r>
              <a:rPr lang="en-US" dirty="0"/>
              <a:t>As a diligence </a:t>
            </a:r>
            <a:r>
              <a:rPr lang="en-US" dirty="0" smtClean="0"/>
              <a:t>matter, </a:t>
            </a:r>
            <a:r>
              <a:rPr lang="en-US" dirty="0"/>
              <a:t>need to confirm that there is no prohibition in the organizational documents of the </a:t>
            </a:r>
            <a:r>
              <a:rPr lang="en-US" dirty="0" smtClean="0"/>
              <a:t>Friendly PC.</a:t>
            </a:r>
            <a:endParaRPr lang="en-US" dirty="0"/>
          </a:p>
        </p:txBody>
      </p:sp>
    </p:spTree>
    <p:extLst>
      <p:ext uri="{BB962C8B-B14F-4D97-AF65-F5344CB8AC3E}">
        <p14:creationId xmlns:p14="http://schemas.microsoft.com/office/powerpoint/2010/main" val="3631655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Negative Controls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Balancing act of having sufficient negative control over material decisions with respect to the Friendly PC and the ability of the Friendly PC to make independent decisions.</a:t>
            </a:r>
          </a:p>
          <a:p>
            <a:r>
              <a:rPr lang="en-US" smtClean="0"/>
              <a:t>Material decisions should be consented to by the MSO, as permitted by applicable state law</a:t>
            </a:r>
          </a:p>
          <a:p>
            <a:pPr lvl="1"/>
            <a:r>
              <a:rPr lang="en-US" smtClean="0"/>
              <a:t>Bankruptcy</a:t>
            </a:r>
          </a:p>
          <a:p>
            <a:pPr lvl="1"/>
            <a:r>
              <a:rPr lang="en-US" smtClean="0"/>
              <a:t>Incurrence of major expenses or liabilities</a:t>
            </a:r>
          </a:p>
          <a:p>
            <a:pPr lvl="1"/>
            <a:r>
              <a:rPr lang="en-US" smtClean="0"/>
              <a:t>Hiring or firing of management personnel</a:t>
            </a:r>
            <a:endParaRPr lang="en-US" dirty="0"/>
          </a:p>
        </p:txBody>
      </p:sp>
    </p:spTree>
    <p:extLst>
      <p:ext uri="{BB962C8B-B14F-4D97-AF65-F5344CB8AC3E}">
        <p14:creationId xmlns:p14="http://schemas.microsoft.com/office/powerpoint/2010/main" val="1433932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Lending/Collateral Considerations – </a:t>
            </a:r>
            <a:br>
              <a:rPr lang="en-US" smtClean="0"/>
            </a:br>
            <a:r>
              <a:rPr lang="en-US" smtClean="0"/>
              <a:t>“Nice to Have” Items</a:t>
            </a:r>
            <a:endParaRPr lang="en-US" dirty="0"/>
          </a:p>
        </p:txBody>
      </p:sp>
      <p:sp>
        <p:nvSpPr>
          <p:cNvPr id="3" name="Content Placeholder 2"/>
          <p:cNvSpPr>
            <a:spLocks noGrp="1"/>
          </p:cNvSpPr>
          <p:nvPr>
            <p:ph idx="1"/>
          </p:nvPr>
        </p:nvSpPr>
        <p:spPr/>
        <p:txBody>
          <a:bodyPr/>
          <a:lstStyle/>
          <a:p>
            <a:r>
              <a:rPr lang="en-US" smtClean="0"/>
              <a:t>Periodic Sweep or Security Interest</a:t>
            </a:r>
          </a:p>
          <a:p>
            <a:r>
              <a:rPr lang="en-US" smtClean="0"/>
              <a:t>Friendly PC Equipment</a:t>
            </a:r>
          </a:p>
          <a:p>
            <a:r>
              <a:rPr lang="en-US" smtClean="0"/>
              <a:t>No Material Business</a:t>
            </a:r>
          </a:p>
          <a:p>
            <a:r>
              <a:rPr lang="en-US" smtClean="0"/>
              <a:t>Scope of Coverage in Loan Documents</a:t>
            </a:r>
            <a:endParaRPr lang="en-US" dirty="0"/>
          </a:p>
        </p:txBody>
      </p:sp>
    </p:spTree>
    <p:extLst>
      <p:ext uri="{BB962C8B-B14F-4D97-AF65-F5344CB8AC3E}">
        <p14:creationId xmlns:p14="http://schemas.microsoft.com/office/powerpoint/2010/main" val="1209359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Periodic Sweep</a:t>
            </a:r>
            <a:endParaRPr lang="en-US" dirty="0"/>
          </a:p>
        </p:txBody>
      </p:sp>
      <p:sp>
        <p:nvSpPr>
          <p:cNvPr id="3" name="Content Placeholder 2"/>
          <p:cNvSpPr>
            <a:spLocks noGrp="1"/>
          </p:cNvSpPr>
          <p:nvPr>
            <p:ph idx="1"/>
          </p:nvPr>
        </p:nvSpPr>
        <p:spPr/>
        <p:txBody>
          <a:bodyPr>
            <a:normAutofit lnSpcReduction="10000"/>
          </a:bodyPr>
          <a:lstStyle/>
          <a:p>
            <a:r>
              <a:rPr lang="en-US" smtClean="0"/>
              <a:t>Daily sweep of all available cash and exclusive control of all deposit accounts, as permitted by applicable law.</a:t>
            </a:r>
          </a:p>
          <a:p>
            <a:pPr lvl="1"/>
            <a:r>
              <a:rPr lang="en-US" smtClean="0"/>
              <a:t>Segregated account with sweep for government receivables.</a:t>
            </a:r>
          </a:p>
          <a:p>
            <a:r>
              <a:rPr lang="en-US" smtClean="0"/>
              <a:t>Monthly/weekly/daily.</a:t>
            </a:r>
          </a:p>
          <a:p>
            <a:r>
              <a:rPr lang="en-US" smtClean="0"/>
              <a:t>Loan parties should obtain DACA and/or sweep agreements.</a:t>
            </a:r>
          </a:p>
          <a:p>
            <a:endParaRPr lang="en-US" dirty="0"/>
          </a:p>
        </p:txBody>
      </p:sp>
    </p:spTree>
    <p:extLst>
      <p:ext uri="{BB962C8B-B14F-4D97-AF65-F5344CB8AC3E}">
        <p14:creationId xmlns:p14="http://schemas.microsoft.com/office/powerpoint/2010/main" val="4207968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Interest</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Each Friendly PC should pledge a security interest in favor of a loan party to secure the management fee payment obligation, which lien should be assigned to Agent.</a:t>
            </a:r>
          </a:p>
          <a:p>
            <a:r>
              <a:rPr lang="en-US" smtClean="0"/>
              <a:t>Generally the interests of the sponsor and the senior lender are aligned on this point because a security interest in the applicable Friendly PC’s assets is beneficial to the loan parties as well.</a:t>
            </a:r>
          </a:p>
          <a:p>
            <a:r>
              <a:rPr lang="en-US" smtClean="0"/>
              <a:t>In any given deal either Periodic Sweep or Security Interest should be obtained.</a:t>
            </a:r>
            <a:endParaRPr lang="en-US" dirty="0"/>
          </a:p>
        </p:txBody>
      </p:sp>
    </p:spTree>
    <p:extLst>
      <p:ext uri="{BB962C8B-B14F-4D97-AF65-F5344CB8AC3E}">
        <p14:creationId xmlns:p14="http://schemas.microsoft.com/office/powerpoint/2010/main" val="2922351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Friendly PC Equipment</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No Friendly PC should own or use any significant items of property related to its professional services unless a loan party has the right to succeed to its rights in such property upon the breach by such Friendly PC of its obligations under the applicable MSA (unless prohibited by state law).</a:t>
            </a:r>
          </a:p>
          <a:p>
            <a:r>
              <a:rPr lang="en-US" smtClean="0"/>
              <a:t>This ensures that the PC has access to key assets following any disqualifying event with current owner.</a:t>
            </a:r>
            <a:endParaRPr lang="en-US" dirty="0"/>
          </a:p>
        </p:txBody>
      </p:sp>
    </p:spTree>
    <p:extLst>
      <p:ext uri="{BB962C8B-B14F-4D97-AF65-F5344CB8AC3E}">
        <p14:creationId xmlns:p14="http://schemas.microsoft.com/office/powerpoint/2010/main" val="120279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Practice Prohibition</a:t>
            </a:r>
            <a:endParaRPr lang="en-US" dirty="0"/>
          </a:p>
        </p:txBody>
      </p:sp>
      <p:sp>
        <p:nvSpPr>
          <p:cNvPr id="6147" name="Content Placeholder 2"/>
          <p:cNvSpPr>
            <a:spLocks noGrp="1"/>
          </p:cNvSpPr>
          <p:nvPr>
            <p:ph idx="1"/>
          </p:nvPr>
        </p:nvSpPr>
        <p:spPr/>
        <p:txBody>
          <a:bodyPr/>
          <a:lstStyle/>
          <a:p>
            <a:r>
              <a:rPr lang="en-US" dirty="0" smtClean="0"/>
              <a:t>Prohibits non-physicians owning professional medical practices or controlling the practice of medicine, through employment or otherwise </a:t>
            </a:r>
          </a:p>
          <a:p>
            <a:pPr lvl="1"/>
            <a:r>
              <a:rPr lang="en-US" dirty="0" smtClean="0"/>
              <a:t>Applies to other professionals too </a:t>
            </a:r>
          </a:p>
          <a:p>
            <a:r>
              <a:rPr lang="en-US" dirty="0" smtClean="0"/>
              <a:t>Rationale</a:t>
            </a:r>
          </a:p>
          <a:p>
            <a:pPr lvl="1"/>
            <a:r>
              <a:rPr lang="en-US" dirty="0" smtClean="0"/>
              <a:t>Avoid “lay person” control of clinical decisions</a:t>
            </a:r>
          </a:p>
          <a:p>
            <a:pPr lvl="1"/>
            <a:r>
              <a:rPr lang="en-US" dirty="0" smtClean="0"/>
              <a:t>Avoid subordinating patient care to profit motive</a:t>
            </a:r>
          </a:p>
          <a:p>
            <a:endParaRPr lang="en-US" dirty="0" smtClean="0"/>
          </a:p>
        </p:txBody>
      </p:sp>
    </p:spTree>
    <p:extLst>
      <p:ext uri="{BB962C8B-B14F-4D97-AF65-F5344CB8AC3E}">
        <p14:creationId xmlns:p14="http://schemas.microsoft.com/office/powerpoint/2010/main" val="3395431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 Material Business</a:t>
            </a:r>
            <a:endParaRPr lang="en-US" dirty="0"/>
          </a:p>
        </p:txBody>
      </p:sp>
      <p:sp>
        <p:nvSpPr>
          <p:cNvPr id="3" name="Content Placeholder 2"/>
          <p:cNvSpPr>
            <a:spLocks noGrp="1"/>
          </p:cNvSpPr>
          <p:nvPr>
            <p:ph idx="1"/>
          </p:nvPr>
        </p:nvSpPr>
        <p:spPr/>
        <p:txBody>
          <a:bodyPr>
            <a:normAutofit lnSpcReduction="10000"/>
          </a:bodyPr>
          <a:lstStyle/>
          <a:p>
            <a:r>
              <a:rPr lang="en-US" smtClean="0"/>
              <a:t>No Friendly PC shall (a) conduct any material business other than the provision of professional services, (b) have any material liability or (c) employ any person other than the applicable licensed professionals.</a:t>
            </a:r>
          </a:p>
          <a:p>
            <a:r>
              <a:rPr lang="en-US" smtClean="0"/>
              <a:t>In a downside scenario this will ensure that our loan is not “structurally subordinated” to the creditors of the Friendly PC. </a:t>
            </a:r>
            <a:endParaRPr lang="en-US" dirty="0"/>
          </a:p>
        </p:txBody>
      </p:sp>
    </p:spTree>
    <p:extLst>
      <p:ext uri="{BB962C8B-B14F-4D97-AF65-F5344CB8AC3E}">
        <p14:creationId xmlns:p14="http://schemas.microsoft.com/office/powerpoint/2010/main" val="3644976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Scope of Coverage in Loan Documents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Friendly PC shall be subject to and be covered by credit documentation in:</a:t>
            </a:r>
          </a:p>
          <a:p>
            <a:pPr lvl="1"/>
            <a:r>
              <a:rPr lang="en-US" smtClean="0"/>
              <a:t>Representations and warranties;</a:t>
            </a:r>
          </a:p>
          <a:p>
            <a:pPr lvl="1"/>
            <a:r>
              <a:rPr lang="en-US" smtClean="0"/>
              <a:t>Where appropriate, affirmative covenants (including financial reporting covenants) and negative covenants, subject to applicable law; and </a:t>
            </a:r>
          </a:p>
          <a:p>
            <a:pPr lvl="1"/>
            <a:r>
              <a:rPr lang="en-US" smtClean="0"/>
              <a:t>Events of default.  </a:t>
            </a:r>
          </a:p>
          <a:p>
            <a:r>
              <a:rPr lang="en-US" smtClean="0"/>
              <a:t>In addition, investment by loan parties in Friendly PC shall be subject to limitations to be agreed.</a:t>
            </a:r>
            <a:endParaRPr lang="en-US" dirty="0"/>
          </a:p>
        </p:txBody>
      </p:sp>
    </p:spTree>
    <p:extLst>
      <p:ext uri="{BB962C8B-B14F-4D97-AF65-F5344CB8AC3E}">
        <p14:creationId xmlns:p14="http://schemas.microsoft.com/office/powerpoint/2010/main" val="1928719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Lending Considerations</a:t>
            </a:r>
            <a:endParaRPr lang="en-US" dirty="0"/>
          </a:p>
        </p:txBody>
      </p:sp>
      <p:sp>
        <p:nvSpPr>
          <p:cNvPr id="3" name="Content Placeholder 2"/>
          <p:cNvSpPr>
            <a:spLocks noGrp="1"/>
          </p:cNvSpPr>
          <p:nvPr>
            <p:ph idx="1"/>
          </p:nvPr>
        </p:nvSpPr>
        <p:spPr/>
        <p:txBody>
          <a:bodyPr/>
          <a:lstStyle/>
          <a:p>
            <a:r>
              <a:rPr lang="en-US" smtClean="0"/>
              <a:t>Guarantee by Friendly PC</a:t>
            </a:r>
          </a:p>
          <a:p>
            <a:r>
              <a:rPr lang="en-US" smtClean="0"/>
              <a:t>EBITDA inclusion</a:t>
            </a:r>
          </a:p>
          <a:p>
            <a:r>
              <a:rPr lang="en-US" smtClean="0"/>
              <a:t>Diversification of operations</a:t>
            </a:r>
          </a:p>
          <a:p>
            <a:endParaRPr lang="en-US" dirty="0"/>
          </a:p>
        </p:txBody>
      </p:sp>
    </p:spTree>
    <p:extLst>
      <p:ext uri="{BB962C8B-B14F-4D97-AF65-F5344CB8AC3E}">
        <p14:creationId xmlns:p14="http://schemas.microsoft.com/office/powerpoint/2010/main" val="4253925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254" y="379660"/>
            <a:ext cx="7026729" cy="1037308"/>
          </a:xfrm>
        </p:spPr>
        <p:txBody>
          <a:bodyPr>
            <a:normAutofit fontScale="90000"/>
          </a:bodyPr>
          <a:lstStyle/>
          <a:p>
            <a:r>
              <a:rPr lang="en-US" dirty="0" smtClean="0"/>
              <a:t>Maintaining Physician Alignment</a:t>
            </a:r>
            <a:endParaRPr lang="en-US" dirty="0"/>
          </a:p>
        </p:txBody>
      </p:sp>
      <p:sp>
        <p:nvSpPr>
          <p:cNvPr id="3" name="Content Placeholder 2"/>
          <p:cNvSpPr>
            <a:spLocks noGrp="1"/>
          </p:cNvSpPr>
          <p:nvPr>
            <p:ph idx="1"/>
          </p:nvPr>
        </p:nvSpPr>
        <p:spPr>
          <a:xfrm>
            <a:off x="457200" y="1729581"/>
            <a:ext cx="8229600" cy="4347743"/>
          </a:xfrm>
        </p:spPr>
        <p:txBody>
          <a:bodyPr>
            <a:normAutofit fontScale="92500" lnSpcReduction="20000"/>
          </a:bodyPr>
          <a:lstStyle/>
          <a:p>
            <a:pPr marL="514350" indent="-514350">
              <a:buFont typeface="+mj-lt"/>
              <a:buAutoNum type="arabicPeriod"/>
            </a:pPr>
            <a:r>
              <a:rPr lang="en-US" dirty="0" smtClean="0"/>
              <a:t>Transaction  Consideration</a:t>
            </a:r>
          </a:p>
          <a:p>
            <a:pPr marL="971550" lvl="1" indent="-342900"/>
            <a:r>
              <a:rPr lang="en-US" dirty="0" smtClean="0"/>
              <a:t>Holdbacks</a:t>
            </a:r>
          </a:p>
          <a:p>
            <a:pPr marL="514350" indent="-514350">
              <a:buFont typeface="+mj-lt"/>
              <a:buAutoNum type="arabicPeriod"/>
            </a:pPr>
            <a:r>
              <a:rPr lang="en-US" dirty="0" smtClean="0"/>
              <a:t>Equity</a:t>
            </a:r>
          </a:p>
          <a:p>
            <a:pPr marL="971550" lvl="1" indent="-342900"/>
            <a:r>
              <a:rPr lang="en-US" dirty="0" smtClean="0"/>
              <a:t>Rollover Equity</a:t>
            </a:r>
          </a:p>
          <a:p>
            <a:pPr marL="1257300" lvl="2" indent="-285750"/>
            <a:r>
              <a:rPr lang="en-US" dirty="0" smtClean="0"/>
              <a:t>Vesting</a:t>
            </a:r>
          </a:p>
          <a:p>
            <a:pPr marL="1257300" lvl="2" indent="-285750"/>
            <a:r>
              <a:rPr lang="en-US" dirty="0" smtClean="0"/>
              <a:t>Repurchase Rights</a:t>
            </a:r>
          </a:p>
          <a:p>
            <a:pPr marL="971550" lvl="1" indent="-342900"/>
            <a:r>
              <a:rPr lang="en-US" dirty="0" smtClean="0"/>
              <a:t>Incentive Equity</a:t>
            </a:r>
          </a:p>
          <a:p>
            <a:pPr marL="514350" indent="-514350">
              <a:buFont typeface="+mj-lt"/>
              <a:buAutoNum type="arabicPeriod"/>
            </a:pPr>
            <a:r>
              <a:rPr lang="en-US" dirty="0" smtClean="0"/>
              <a:t>Physician Compensation</a:t>
            </a:r>
          </a:p>
          <a:p>
            <a:pPr marL="971550" lvl="1" indent="-342900"/>
            <a:r>
              <a:rPr lang="en-US" dirty="0" smtClean="0"/>
              <a:t>Base Compensation</a:t>
            </a:r>
          </a:p>
          <a:p>
            <a:pPr marL="971550" lvl="1" indent="-342900"/>
            <a:r>
              <a:rPr lang="en-US" dirty="0" smtClean="0"/>
              <a:t>Profit Sharing</a:t>
            </a:r>
            <a:endParaRPr lang="en-US" dirty="0"/>
          </a:p>
        </p:txBody>
      </p:sp>
      <p:sp>
        <p:nvSpPr>
          <p:cNvPr id="8" name="Rectangle 7"/>
          <p:cNvSpPr/>
          <p:nvPr/>
        </p:nvSpPr>
        <p:spPr>
          <a:xfrm>
            <a:off x="1" y="6649357"/>
            <a:ext cx="9144000" cy="208643"/>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9076" y="6676571"/>
            <a:ext cx="9153076" cy="181429"/>
          </a:xfrm>
          <a:prstGeom prst="rect">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endParaRPr lang="en-US" sz="900" b="1" spc="150" dirty="0">
              <a:ln w="11430"/>
              <a:solidFill>
                <a:schemeClr val="tx1"/>
              </a:solidFill>
              <a:effectLst>
                <a:outerShdw blurRad="25400" algn="tl" rotWithShape="0">
                  <a:srgbClr val="000000">
                    <a:alpha val="43000"/>
                  </a:srgbClr>
                </a:outerShdw>
              </a:effectLst>
            </a:endParaRPr>
          </a:p>
        </p:txBody>
      </p:sp>
      <p:pic>
        <p:nvPicPr>
          <p:cNvPr id="11" name="Picture 10"/>
          <p:cNvPicPr>
            <a:picLocks noChangeAspect="1"/>
          </p:cNvPicPr>
          <p:nvPr/>
        </p:nvPicPr>
        <p:blipFill>
          <a:blip r:embed="rId2"/>
          <a:stretch>
            <a:fillRect/>
          </a:stretch>
        </p:blipFill>
        <p:spPr>
          <a:xfrm>
            <a:off x="459009" y="6077324"/>
            <a:ext cx="519724" cy="424652"/>
          </a:xfrm>
          <a:prstGeom prst="rect">
            <a:avLst/>
          </a:prstGeom>
        </p:spPr>
      </p:pic>
      <p:sp>
        <p:nvSpPr>
          <p:cNvPr id="4" name="Rectangle 3"/>
          <p:cNvSpPr/>
          <p:nvPr/>
        </p:nvSpPr>
        <p:spPr>
          <a:xfrm>
            <a:off x="263573" y="6642556"/>
            <a:ext cx="646331" cy="215444"/>
          </a:xfrm>
          <a:prstGeom prst="rect">
            <a:avLst/>
          </a:prstGeom>
        </p:spPr>
        <p:txBody>
          <a:bodyPr wrap="none">
            <a:spAutoFit/>
          </a:bodyPr>
          <a:lstStyle/>
          <a:p>
            <a:r>
              <a:rPr lang="en-US" sz="800" dirty="0">
                <a:solidFill>
                  <a:prstClr val="black"/>
                </a:solidFill>
              </a:rPr>
              <a:t>127049808</a:t>
            </a:r>
            <a:endParaRPr lang="en-US" dirty="0"/>
          </a:p>
        </p:txBody>
      </p:sp>
    </p:spTree>
    <p:extLst>
      <p:ext uri="{BB962C8B-B14F-4D97-AF65-F5344CB8AC3E}">
        <p14:creationId xmlns:p14="http://schemas.microsoft.com/office/powerpoint/2010/main" val="2907986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243251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pPr marL="0" lvl="0" indent="0" algn="ctr">
              <a:spcBef>
                <a:spcPct val="0"/>
              </a:spcBef>
              <a:buNone/>
              <a:defRPr/>
            </a:pPr>
            <a:r>
              <a:rPr lang="en-US" altLang="en-US" dirty="0">
                <a:solidFill>
                  <a:srgbClr val="000000"/>
                </a:solidFill>
                <a:cs typeface="Arial" pitchFamily="34" charset="0"/>
              </a:rPr>
              <a:t>CLE Verification Code:</a:t>
            </a:r>
          </a:p>
          <a:p>
            <a:pPr marL="0" lvl="0" indent="0" algn="ctr">
              <a:spcBef>
                <a:spcPct val="0"/>
              </a:spcBef>
              <a:buNone/>
              <a:defRPr/>
            </a:pPr>
            <a:endParaRPr lang="en-US" altLang="en-US" dirty="0">
              <a:solidFill>
                <a:srgbClr val="000000"/>
              </a:solidFill>
              <a:cs typeface="Arial" pitchFamily="34" charset="0"/>
            </a:endParaRPr>
          </a:p>
          <a:p>
            <a:pPr marL="0" lvl="0" indent="0" algn="ctr">
              <a:spcBef>
                <a:spcPct val="0"/>
              </a:spcBef>
              <a:buNone/>
              <a:defRPr/>
            </a:pPr>
            <a:r>
              <a:rPr lang="en-US" altLang="en-US" dirty="0" smtClean="0">
                <a:solidFill>
                  <a:srgbClr val="000000"/>
                </a:solidFill>
                <a:cs typeface="Arial" pitchFamily="34" charset="0"/>
              </a:rPr>
              <a:t>W-HPE17</a:t>
            </a:r>
            <a:endParaRPr lang="en-US" dirty="0">
              <a:solidFill>
                <a:prstClr val="black"/>
              </a:solidFill>
            </a:endParaRPr>
          </a:p>
          <a:p>
            <a:endParaRPr lang="en-US" dirty="0"/>
          </a:p>
        </p:txBody>
      </p:sp>
    </p:spTree>
    <p:extLst>
      <p:ext uri="{BB962C8B-B14F-4D97-AF65-F5344CB8AC3E}">
        <p14:creationId xmlns:p14="http://schemas.microsoft.com/office/powerpoint/2010/main" val="3466385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2025"/>
            <a:ext cx="8229600" cy="4747420"/>
          </a:xfrm>
        </p:spPr>
        <p:txBody>
          <a:bodyPr>
            <a:normAutofit/>
          </a:bodyPr>
          <a:lstStyle/>
          <a:p>
            <a:pPr marL="0" lvl="0" indent="0">
              <a:buNone/>
            </a:pPr>
            <a:r>
              <a:rPr lang="en-US" sz="1800" dirty="0">
                <a:solidFill>
                  <a:prstClr val="black"/>
                </a:solidFill>
                <a:latin typeface="HelveticaNeueLT Std Lt Cn"/>
                <a:cs typeface="HelveticaNeueLT Std Lt Cn"/>
              </a:rPr>
              <a:t>Title </a:t>
            </a:r>
            <a:r>
              <a:rPr lang="en-US" sz="1800">
                <a:solidFill>
                  <a:prstClr val="black"/>
                </a:solidFill>
                <a:latin typeface="HelveticaNeueLT Std Lt Cn"/>
                <a:cs typeface="HelveticaNeueLT Std Lt Cn"/>
              </a:rPr>
              <a:t>© </a:t>
            </a:r>
            <a:r>
              <a:rPr lang="en-US" sz="1800" smtClean="0">
                <a:solidFill>
                  <a:prstClr val="black"/>
                </a:solidFill>
                <a:latin typeface="HelveticaNeueLT Std Lt Cn"/>
                <a:cs typeface="HelveticaNeueLT Std Lt Cn"/>
              </a:rPr>
              <a:t>2017 </a:t>
            </a:r>
            <a:r>
              <a:rPr lang="en-US" sz="1800" dirty="0">
                <a:solidFill>
                  <a:prstClr val="black"/>
                </a:solidFill>
                <a:latin typeface="HelveticaNeueLT Std Lt Cn"/>
                <a:cs typeface="HelveticaNeueLT Std Lt Cn"/>
              </a:rPr>
              <a:t>is published by the American Health Lawyers Association. All rights reserved. No part of this publication may be reproduced in any form except by prior written permission from the publisher. Printed in the United States of America. </a:t>
            </a:r>
            <a:br>
              <a:rPr lang="en-US" sz="1800" dirty="0">
                <a:solidFill>
                  <a:prstClr val="black"/>
                </a:solidFill>
                <a:latin typeface="HelveticaNeueLT Std Lt Cn"/>
                <a:cs typeface="HelveticaNeueLT Std Lt Cn"/>
              </a:rPr>
            </a:br>
            <a:endParaRPr lang="en-US" sz="1800" dirty="0">
              <a:solidFill>
                <a:prstClr val="black"/>
              </a:solidFill>
              <a:latin typeface="HelveticaNeueLT Std Lt Cn"/>
              <a:cs typeface="HelveticaNeueLT Std Lt Cn"/>
            </a:endParaRPr>
          </a:p>
          <a:p>
            <a:pPr marL="0" lvl="0" indent="0">
              <a:buNone/>
            </a:pPr>
            <a:r>
              <a:rPr lang="en-US" sz="1800" dirty="0">
                <a:solidFill>
                  <a:prstClr val="black"/>
                </a:solidFill>
                <a:latin typeface="HelveticaNeueLT Std Lt Cn"/>
                <a:cs typeface="HelveticaNeueLT Std Lt Cn"/>
              </a:rPr>
              <a:t>Any views or advice offered in this publication are those of its authors and should not be construed as the position of the American Health Lawyers Association. </a:t>
            </a:r>
            <a:br>
              <a:rPr lang="en-US" sz="1800" dirty="0">
                <a:solidFill>
                  <a:prstClr val="black"/>
                </a:solidFill>
                <a:latin typeface="HelveticaNeueLT Std Lt Cn"/>
                <a:cs typeface="HelveticaNeueLT Std Lt Cn"/>
              </a:rPr>
            </a:br>
            <a:endParaRPr lang="en-US" sz="1800" dirty="0">
              <a:solidFill>
                <a:prstClr val="black"/>
              </a:solidFill>
              <a:latin typeface="HelveticaNeueLT Std Lt Cn"/>
              <a:cs typeface="HelveticaNeueLT Std Lt Cn"/>
            </a:endParaRPr>
          </a:p>
          <a:p>
            <a:pPr marL="0" lvl="0" indent="0">
              <a:buNone/>
            </a:pPr>
            <a:r>
              <a:rPr lang="en-US" sz="1800" dirty="0">
                <a:solidFill>
                  <a:prstClr val="black"/>
                </a:solidFill>
                <a:latin typeface="HelveticaNeueLT Std Lt Cn"/>
                <a:cs typeface="HelveticaNeueLT Std Lt Cn"/>
              </a:rPr>
              <a:t>“This publication is designed to provide accurate and authoritative information in regard to the subject matter covered. It is provided with the understanding that the publisher is not engaged in rendering legal or other professional services. If legal advice or other expert assistance is required, the services of a competent professional person should be sought”—from a declaration of the American Bar Association.</a:t>
            </a:r>
          </a:p>
          <a:p>
            <a:endParaRPr lang="en-US" dirty="0"/>
          </a:p>
        </p:txBody>
      </p:sp>
    </p:spTree>
    <p:extLst>
      <p:ext uri="{BB962C8B-B14F-4D97-AF65-F5344CB8AC3E}">
        <p14:creationId xmlns:p14="http://schemas.microsoft.com/office/powerpoint/2010/main" val="288085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Prohibitions Vary State to State</a:t>
            </a:r>
            <a:endParaRPr lang="en-US" dirty="0"/>
          </a:p>
        </p:txBody>
      </p:sp>
      <p:sp>
        <p:nvSpPr>
          <p:cNvPr id="3" name="Content Placeholder 2"/>
          <p:cNvSpPr>
            <a:spLocks noGrp="1"/>
          </p:cNvSpPr>
          <p:nvPr>
            <p:ph idx="1"/>
          </p:nvPr>
        </p:nvSpPr>
        <p:spPr/>
        <p:txBody>
          <a:bodyPr/>
          <a:lstStyle/>
          <a:p>
            <a:r>
              <a:rPr lang="en-US" dirty="0" smtClean="0"/>
              <a:t>Is the prohibition recognized in the first place?</a:t>
            </a:r>
          </a:p>
          <a:p>
            <a:r>
              <a:rPr lang="en-US" dirty="0" smtClean="0"/>
              <a:t>If recognized, are the relevant parameters clearly set forth?</a:t>
            </a:r>
          </a:p>
          <a:p>
            <a:pPr lvl="1"/>
            <a:r>
              <a:rPr lang="en-US" sz="2400" dirty="0" smtClean="0"/>
              <a:t>Interpretation and exceptions vary</a:t>
            </a:r>
          </a:p>
          <a:p>
            <a:r>
              <a:rPr lang="en-US" dirty="0" smtClean="0"/>
              <a:t>What is the enforcement history?</a:t>
            </a:r>
          </a:p>
          <a:p>
            <a:pPr lvl="1"/>
            <a:endParaRPr lang="en-US" sz="3200" dirty="0"/>
          </a:p>
        </p:txBody>
      </p:sp>
    </p:spTree>
    <p:extLst>
      <p:ext uri="{BB962C8B-B14F-4D97-AF65-F5344CB8AC3E}">
        <p14:creationId xmlns:p14="http://schemas.microsoft.com/office/powerpoint/2010/main" val="146808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Consequences of Violations </a:t>
            </a:r>
            <a:endParaRPr lang="en-US" dirty="0"/>
          </a:p>
        </p:txBody>
      </p:sp>
      <p:sp>
        <p:nvSpPr>
          <p:cNvPr id="3" name="Content Placeholder 2"/>
          <p:cNvSpPr>
            <a:spLocks noGrp="1"/>
          </p:cNvSpPr>
          <p:nvPr>
            <p:ph idx="1"/>
          </p:nvPr>
        </p:nvSpPr>
        <p:spPr/>
        <p:txBody>
          <a:bodyPr/>
          <a:lstStyle/>
          <a:p>
            <a:r>
              <a:rPr lang="en-US" dirty="0" smtClean="0"/>
              <a:t>The </a:t>
            </a:r>
            <a:r>
              <a:rPr lang="en-US" dirty="0"/>
              <a:t>arrangement could be declared void and </a:t>
            </a:r>
            <a:r>
              <a:rPr lang="en-US" dirty="0" smtClean="0"/>
              <a:t>unenforceable</a:t>
            </a:r>
            <a:endParaRPr lang="en-US" dirty="0"/>
          </a:p>
          <a:p>
            <a:r>
              <a:rPr lang="en-US" dirty="0" smtClean="0"/>
              <a:t>Civil or criminal fines/penalties or settlements</a:t>
            </a:r>
          </a:p>
          <a:p>
            <a:r>
              <a:rPr lang="en-US" dirty="0" smtClean="0"/>
              <a:t>Possible disciplinary </a:t>
            </a:r>
            <a:r>
              <a:rPr lang="en-US" dirty="0"/>
              <a:t>action </a:t>
            </a:r>
            <a:r>
              <a:rPr lang="en-US" dirty="0" smtClean="0"/>
              <a:t>against licensed professionals (revocation/sanctions)</a:t>
            </a:r>
          </a:p>
          <a:p>
            <a:r>
              <a:rPr lang="en-US" dirty="0" smtClean="0"/>
              <a:t>Possible payor challenge (defense to payment)</a:t>
            </a:r>
            <a:endParaRPr lang="en-US" dirty="0"/>
          </a:p>
          <a:p>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66737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6649357"/>
            <a:ext cx="9144000" cy="208643"/>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0" y="6676571"/>
            <a:ext cx="9153076" cy="181429"/>
          </a:xfrm>
          <a:prstGeom prst="rect">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endParaRPr lang="en-US" sz="800" b="1" spc="150" dirty="0">
              <a:ln w="11430"/>
              <a:solidFill>
                <a:schemeClr val="bg1"/>
              </a:solidFill>
              <a:effectLst>
                <a:outerShdw blurRad="25400" algn="tl" rotWithShape="0">
                  <a:srgbClr val="000000">
                    <a:alpha val="43000"/>
                  </a:srgbClr>
                </a:outerShdw>
              </a:effectLst>
            </a:endParaRPr>
          </a:p>
        </p:txBody>
      </p:sp>
      <p:pic>
        <p:nvPicPr>
          <p:cNvPr id="11" name="Picture 10"/>
          <p:cNvPicPr>
            <a:picLocks noChangeAspect="1"/>
          </p:cNvPicPr>
          <p:nvPr/>
        </p:nvPicPr>
        <p:blipFill>
          <a:blip r:embed="rId2"/>
          <a:stretch>
            <a:fillRect/>
          </a:stretch>
        </p:blipFill>
        <p:spPr>
          <a:xfrm>
            <a:off x="459009" y="6077324"/>
            <a:ext cx="519724" cy="424652"/>
          </a:xfrm>
          <a:prstGeom prst="rect">
            <a:avLst/>
          </a:prstGeom>
        </p:spPr>
      </p:pic>
      <p:sp>
        <p:nvSpPr>
          <p:cNvPr id="27" name="Rectangle 2"/>
          <p:cNvSpPr txBox="1">
            <a:spLocks noChangeArrowheads="1"/>
          </p:cNvSpPr>
          <p:nvPr/>
        </p:nvSpPr>
        <p:spPr>
          <a:xfrm>
            <a:off x="1384141" y="457199"/>
            <a:ext cx="6134100" cy="8001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“Friendly PC” Structure</a:t>
            </a:r>
          </a:p>
        </p:txBody>
      </p:sp>
      <p:sp>
        <p:nvSpPr>
          <p:cNvPr id="28" name="Rectangle 15"/>
          <p:cNvSpPr>
            <a:spLocks noChangeArrowheads="1"/>
          </p:cNvSpPr>
          <p:nvPr/>
        </p:nvSpPr>
        <p:spPr bwMode="auto">
          <a:xfrm>
            <a:off x="381000" y="1371600"/>
            <a:ext cx="8458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5000"/>
              <a:buFont typeface="Wingdings" pitchFamily="2" charset="2"/>
              <a:buChar char="§"/>
              <a:defRPr sz="2600">
                <a:solidFill>
                  <a:schemeClr val="tx2"/>
                </a:solidFill>
                <a:latin typeface="Arial" charset="0"/>
              </a:defRPr>
            </a:lvl1pPr>
            <a:lvl2pPr marL="742950" indent="-285750">
              <a:spcBef>
                <a:spcPct val="20000"/>
              </a:spcBef>
              <a:buClr>
                <a:schemeClr val="hlink"/>
              </a:buClr>
              <a:buFont typeface="Arial" charset="0"/>
              <a:buChar char="–"/>
              <a:defRPr sz="2200">
                <a:solidFill>
                  <a:schemeClr val="tx1"/>
                </a:solidFill>
                <a:latin typeface="Arial" charset="0"/>
              </a:defRPr>
            </a:lvl2pPr>
            <a:lvl3pPr marL="1143000" indent="-228600">
              <a:spcBef>
                <a:spcPct val="20000"/>
              </a:spcBef>
              <a:buClr>
                <a:schemeClr val="tx2"/>
              </a:buClr>
              <a:buSzPct val="80000"/>
              <a:buFont typeface="Wingdings" pitchFamily="2" charset="2"/>
              <a:buChar char="§"/>
              <a:defRPr sz="2400">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SzTx/>
              <a:buFontTx/>
              <a:buNone/>
            </a:pPr>
            <a:endParaRPr lang="en-US" altLang="en-US" sz="1800">
              <a:solidFill>
                <a:srgbClr val="3B3B3B"/>
              </a:solidFill>
            </a:endParaRPr>
          </a:p>
        </p:txBody>
      </p:sp>
      <p:grpSp>
        <p:nvGrpSpPr>
          <p:cNvPr id="29" name="Group 3"/>
          <p:cNvGrpSpPr>
            <a:grpSpLocks/>
          </p:cNvGrpSpPr>
          <p:nvPr/>
        </p:nvGrpSpPr>
        <p:grpSpPr bwMode="auto">
          <a:xfrm>
            <a:off x="5704217" y="2733675"/>
            <a:ext cx="2209800" cy="3124200"/>
            <a:chOff x="2112" y="2064"/>
            <a:chExt cx="1392" cy="1968"/>
          </a:xfrm>
        </p:grpSpPr>
        <p:sp>
          <p:nvSpPr>
            <p:cNvPr id="30" name="AutoShape 4"/>
            <p:cNvSpPr>
              <a:spLocks noChangeArrowheads="1"/>
            </p:cNvSpPr>
            <p:nvPr/>
          </p:nvSpPr>
          <p:spPr bwMode="auto">
            <a:xfrm>
              <a:off x="2112" y="2928"/>
              <a:ext cx="1392" cy="1104"/>
            </a:xfrm>
            <a:prstGeom prst="triangle">
              <a:avLst>
                <a:gd name="adj" fmla="val 50000"/>
              </a:avLst>
            </a:prstGeom>
            <a:solidFill>
              <a:srgbClr val="CCECFF"/>
            </a:solidFill>
            <a:ln w="9525" algn="ctr">
              <a:solidFill>
                <a:schemeClr val="tx1"/>
              </a:solidFill>
              <a:miter lim="800000"/>
              <a:headEnd/>
              <a:tailEnd/>
            </a:ln>
          </p:spPr>
          <p:txBody>
            <a:bodyPr wrap="none" anchor="ctr"/>
            <a:lstStyle>
              <a:lvl1pPr>
                <a:spcBef>
                  <a:spcPct val="20000"/>
                </a:spcBef>
                <a:buClr>
                  <a:schemeClr val="hlink"/>
                </a:buClr>
                <a:buSzPct val="85000"/>
                <a:buFont typeface="Wingdings" pitchFamily="2" charset="2"/>
                <a:buChar char="§"/>
                <a:defRPr sz="2600">
                  <a:solidFill>
                    <a:schemeClr val="tx2"/>
                  </a:solidFill>
                  <a:latin typeface="Arial" charset="0"/>
                </a:defRPr>
              </a:lvl1pPr>
              <a:lvl2pPr marL="742950" indent="-285750">
                <a:spcBef>
                  <a:spcPct val="20000"/>
                </a:spcBef>
                <a:buClr>
                  <a:schemeClr val="hlink"/>
                </a:buClr>
                <a:buFont typeface="Arial" charset="0"/>
                <a:buChar char="–"/>
                <a:defRPr sz="2200">
                  <a:solidFill>
                    <a:schemeClr val="tx1"/>
                  </a:solidFill>
                  <a:latin typeface="Arial" charset="0"/>
                </a:defRPr>
              </a:lvl2pPr>
              <a:lvl3pPr marL="1143000" indent="-228600">
                <a:spcBef>
                  <a:spcPct val="20000"/>
                </a:spcBef>
                <a:buClr>
                  <a:schemeClr val="tx2"/>
                </a:buClr>
                <a:buSzPct val="80000"/>
                <a:buFont typeface="Wingdings" pitchFamily="2" charset="2"/>
                <a:buChar char="§"/>
                <a:defRPr sz="2400">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SzTx/>
                <a:buFontTx/>
                <a:buNone/>
              </a:pPr>
              <a:r>
                <a:rPr lang="en-US" altLang="en-US" sz="1200" b="1">
                  <a:solidFill>
                    <a:srgbClr val="3B3B3B"/>
                  </a:solidFill>
                </a:rPr>
                <a:t>Practice</a:t>
              </a:r>
            </a:p>
            <a:p>
              <a:pPr algn="ctr" eaLnBrk="1" hangingPunct="1">
                <a:spcBef>
                  <a:spcPct val="0"/>
                </a:spcBef>
                <a:buClrTx/>
                <a:buSzTx/>
                <a:buFontTx/>
                <a:buNone/>
              </a:pPr>
              <a:r>
                <a:rPr lang="en-US" altLang="en-US" sz="1200" b="1">
                  <a:solidFill>
                    <a:srgbClr val="3B3B3B"/>
                  </a:solidFill>
                </a:rPr>
                <a:t> Entity, PC</a:t>
              </a:r>
            </a:p>
          </p:txBody>
        </p:sp>
        <p:cxnSp>
          <p:nvCxnSpPr>
            <p:cNvPr id="31" name="AutoShape 5"/>
            <p:cNvCxnSpPr>
              <a:cxnSpLocks noChangeShapeType="1"/>
              <a:stCxn id="30" idx="0"/>
              <a:endCxn id="32" idx="4"/>
            </p:cNvCxnSpPr>
            <p:nvPr/>
          </p:nvCxnSpPr>
          <p:spPr bwMode="auto">
            <a:xfrm flipV="1">
              <a:off x="2808" y="2640"/>
              <a:ext cx="0" cy="2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2" name="Oval 6"/>
            <p:cNvSpPr>
              <a:spLocks noChangeArrowheads="1"/>
            </p:cNvSpPr>
            <p:nvPr/>
          </p:nvSpPr>
          <p:spPr bwMode="auto">
            <a:xfrm>
              <a:off x="2496" y="2064"/>
              <a:ext cx="624" cy="576"/>
            </a:xfrm>
            <a:prstGeom prst="ellipse">
              <a:avLst/>
            </a:prstGeom>
            <a:solidFill>
              <a:schemeClr val="accent1"/>
            </a:solidFill>
            <a:ln w="9525" algn="ctr">
              <a:solidFill>
                <a:schemeClr val="tx1"/>
              </a:solidFill>
              <a:round/>
              <a:headEnd/>
              <a:tailEnd/>
            </a:ln>
          </p:spPr>
          <p:txBody>
            <a:bodyPr wrap="none" anchor="ctr"/>
            <a:lstStyle>
              <a:lvl1pPr>
                <a:spcBef>
                  <a:spcPct val="20000"/>
                </a:spcBef>
                <a:buClr>
                  <a:schemeClr val="hlink"/>
                </a:buClr>
                <a:buSzPct val="85000"/>
                <a:buFont typeface="Wingdings" pitchFamily="2" charset="2"/>
                <a:buChar char="§"/>
                <a:defRPr sz="2600">
                  <a:solidFill>
                    <a:schemeClr val="tx2"/>
                  </a:solidFill>
                  <a:latin typeface="Arial" charset="0"/>
                </a:defRPr>
              </a:lvl1pPr>
              <a:lvl2pPr marL="742950" indent="-285750">
                <a:spcBef>
                  <a:spcPct val="20000"/>
                </a:spcBef>
                <a:buClr>
                  <a:schemeClr val="hlink"/>
                </a:buClr>
                <a:buFont typeface="Arial" charset="0"/>
                <a:buChar char="–"/>
                <a:defRPr sz="2200">
                  <a:solidFill>
                    <a:schemeClr val="tx1"/>
                  </a:solidFill>
                  <a:latin typeface="Arial" charset="0"/>
                </a:defRPr>
              </a:lvl2pPr>
              <a:lvl3pPr marL="1143000" indent="-228600">
                <a:spcBef>
                  <a:spcPct val="20000"/>
                </a:spcBef>
                <a:buClr>
                  <a:schemeClr val="tx2"/>
                </a:buClr>
                <a:buSzPct val="80000"/>
                <a:buFont typeface="Wingdings" pitchFamily="2" charset="2"/>
                <a:buChar char="§"/>
                <a:defRPr sz="2400">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SzTx/>
                <a:buFontTx/>
                <a:buNone/>
              </a:pPr>
              <a:r>
                <a:rPr lang="en-US" altLang="en-US" sz="1200" b="1" dirty="0">
                  <a:solidFill>
                    <a:srgbClr val="3B3B3B"/>
                  </a:solidFill>
                </a:rPr>
                <a:t>Physician</a:t>
              </a:r>
              <a:br>
                <a:rPr lang="en-US" altLang="en-US" sz="1200" b="1" dirty="0">
                  <a:solidFill>
                    <a:srgbClr val="3B3B3B"/>
                  </a:solidFill>
                </a:rPr>
              </a:br>
              <a:r>
                <a:rPr lang="en-US" altLang="en-US" sz="1200" b="1" dirty="0" smtClean="0">
                  <a:solidFill>
                    <a:srgbClr val="3B3B3B"/>
                  </a:solidFill>
                </a:rPr>
                <a:t>Owner</a:t>
              </a:r>
              <a:endParaRPr lang="en-US" altLang="en-US" sz="1200" b="1" dirty="0">
                <a:solidFill>
                  <a:srgbClr val="3B3B3B"/>
                </a:solidFill>
              </a:endParaRPr>
            </a:p>
          </p:txBody>
        </p:sp>
      </p:grpSp>
      <p:grpSp>
        <p:nvGrpSpPr>
          <p:cNvPr id="33" name="Group 7"/>
          <p:cNvGrpSpPr>
            <a:grpSpLocks/>
          </p:cNvGrpSpPr>
          <p:nvPr/>
        </p:nvGrpSpPr>
        <p:grpSpPr bwMode="auto">
          <a:xfrm>
            <a:off x="1143000" y="1543050"/>
            <a:ext cx="6821488" cy="3786188"/>
            <a:chOff x="846" y="1080"/>
            <a:chExt cx="4297" cy="2385"/>
          </a:xfrm>
        </p:grpSpPr>
        <p:sp>
          <p:nvSpPr>
            <p:cNvPr id="34" name="Rectangle 8"/>
            <p:cNvSpPr>
              <a:spLocks noChangeArrowheads="1"/>
            </p:cNvSpPr>
            <p:nvPr/>
          </p:nvSpPr>
          <p:spPr bwMode="auto">
            <a:xfrm>
              <a:off x="846" y="1080"/>
              <a:ext cx="1296" cy="624"/>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lr>
                  <a:schemeClr val="hlink"/>
                </a:buClr>
                <a:buSzPct val="85000"/>
                <a:buFont typeface="Wingdings" pitchFamily="2" charset="2"/>
                <a:buChar char="§"/>
                <a:defRPr sz="2600">
                  <a:solidFill>
                    <a:schemeClr val="tx2"/>
                  </a:solidFill>
                  <a:latin typeface="Arial" charset="0"/>
                </a:defRPr>
              </a:lvl1pPr>
              <a:lvl2pPr marL="742950" indent="-285750">
                <a:spcBef>
                  <a:spcPct val="20000"/>
                </a:spcBef>
                <a:buClr>
                  <a:schemeClr val="hlink"/>
                </a:buClr>
                <a:buFont typeface="Arial" charset="0"/>
                <a:buChar char="–"/>
                <a:defRPr sz="2200">
                  <a:solidFill>
                    <a:schemeClr val="tx1"/>
                  </a:solidFill>
                  <a:latin typeface="Arial" charset="0"/>
                </a:defRPr>
              </a:lvl2pPr>
              <a:lvl3pPr marL="1143000" indent="-228600">
                <a:spcBef>
                  <a:spcPct val="20000"/>
                </a:spcBef>
                <a:buClr>
                  <a:schemeClr val="tx2"/>
                </a:buClr>
                <a:buSzPct val="80000"/>
                <a:buFont typeface="Wingdings" pitchFamily="2" charset="2"/>
                <a:buChar char="§"/>
                <a:defRPr sz="2400">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SzTx/>
                <a:buFontTx/>
                <a:buNone/>
              </a:pPr>
              <a:r>
                <a:rPr lang="en-US" altLang="en-US" sz="1400" b="1" dirty="0">
                  <a:solidFill>
                    <a:srgbClr val="3B3B3B"/>
                  </a:solidFill>
                </a:rPr>
                <a:t>Management </a:t>
              </a:r>
            </a:p>
            <a:p>
              <a:pPr algn="ctr" eaLnBrk="1" hangingPunct="1">
                <a:spcBef>
                  <a:spcPct val="0"/>
                </a:spcBef>
                <a:buClrTx/>
                <a:buSzTx/>
                <a:buFontTx/>
                <a:buNone/>
              </a:pPr>
              <a:r>
                <a:rPr lang="en-US" altLang="en-US" sz="1400" b="1" dirty="0">
                  <a:solidFill>
                    <a:srgbClr val="3B3B3B"/>
                  </a:solidFill>
                </a:rPr>
                <a:t>Company</a:t>
              </a:r>
            </a:p>
          </p:txBody>
        </p:sp>
        <p:sp>
          <p:nvSpPr>
            <p:cNvPr id="36" name="Text Box 11"/>
            <p:cNvSpPr txBox="1">
              <a:spLocks noChangeArrowheads="1"/>
            </p:cNvSpPr>
            <p:nvPr/>
          </p:nvSpPr>
          <p:spPr bwMode="auto">
            <a:xfrm>
              <a:off x="2839" y="1379"/>
              <a:ext cx="23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5000"/>
                <a:buFont typeface="Wingdings" pitchFamily="2" charset="2"/>
                <a:buChar char="§"/>
                <a:defRPr sz="2600">
                  <a:solidFill>
                    <a:schemeClr val="tx2"/>
                  </a:solidFill>
                  <a:latin typeface="Arial" charset="0"/>
                </a:defRPr>
              </a:lvl1pPr>
              <a:lvl2pPr marL="742950" indent="-285750">
                <a:spcBef>
                  <a:spcPct val="20000"/>
                </a:spcBef>
                <a:buClr>
                  <a:schemeClr val="hlink"/>
                </a:buClr>
                <a:buFont typeface="Arial" charset="0"/>
                <a:buChar char="–"/>
                <a:defRPr sz="2200">
                  <a:solidFill>
                    <a:schemeClr val="tx1"/>
                  </a:solidFill>
                  <a:latin typeface="Arial" charset="0"/>
                </a:defRPr>
              </a:lvl2pPr>
              <a:lvl3pPr marL="1143000" indent="-228600">
                <a:spcBef>
                  <a:spcPct val="20000"/>
                </a:spcBef>
                <a:buClr>
                  <a:schemeClr val="tx2"/>
                </a:buClr>
                <a:buSzPct val="80000"/>
                <a:buFont typeface="Wingdings" pitchFamily="2" charset="2"/>
                <a:buChar char="§"/>
                <a:defRPr sz="2400">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SzTx/>
                <a:buFontTx/>
                <a:buNone/>
              </a:pPr>
              <a:r>
                <a:rPr lang="en-US" altLang="en-US" sz="1400" dirty="0" smtClean="0">
                  <a:solidFill>
                    <a:srgbClr val="3B3B3B"/>
                  </a:solidFill>
                </a:rPr>
                <a:t>Equity Transfer </a:t>
              </a:r>
              <a:r>
                <a:rPr lang="en-US" altLang="en-US" sz="1400" dirty="0">
                  <a:solidFill>
                    <a:srgbClr val="3B3B3B"/>
                  </a:solidFill>
                </a:rPr>
                <a:t>Restriction Agreement</a:t>
              </a:r>
            </a:p>
          </p:txBody>
        </p:sp>
        <p:sp>
          <p:nvSpPr>
            <p:cNvPr id="37" name="Line 12"/>
            <p:cNvSpPr>
              <a:spLocks noChangeShapeType="1"/>
            </p:cNvSpPr>
            <p:nvPr/>
          </p:nvSpPr>
          <p:spPr bwMode="auto">
            <a:xfrm>
              <a:off x="2502" y="1476"/>
              <a:ext cx="1489" cy="5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Line 13"/>
            <p:cNvSpPr>
              <a:spLocks noChangeShapeType="1"/>
            </p:cNvSpPr>
            <p:nvPr/>
          </p:nvSpPr>
          <p:spPr bwMode="auto">
            <a:xfrm>
              <a:off x="1638" y="1923"/>
              <a:ext cx="1992" cy="1542"/>
            </a:xfrm>
            <a:prstGeom prst="line">
              <a:avLst/>
            </a:prstGeom>
            <a:noFill/>
            <a:ln w="9525">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Text Box 14"/>
            <p:cNvSpPr txBox="1">
              <a:spLocks noChangeArrowheads="1"/>
            </p:cNvSpPr>
            <p:nvPr/>
          </p:nvSpPr>
          <p:spPr bwMode="auto">
            <a:xfrm rot="2285361">
              <a:off x="1804" y="2550"/>
              <a:ext cx="12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5000"/>
                <a:buFont typeface="Wingdings" pitchFamily="2" charset="2"/>
                <a:buChar char="§"/>
                <a:defRPr sz="2600">
                  <a:solidFill>
                    <a:schemeClr val="tx2"/>
                  </a:solidFill>
                  <a:latin typeface="Arial" charset="0"/>
                </a:defRPr>
              </a:lvl1pPr>
              <a:lvl2pPr marL="742950" indent="-285750">
                <a:spcBef>
                  <a:spcPct val="20000"/>
                </a:spcBef>
                <a:buClr>
                  <a:schemeClr val="hlink"/>
                </a:buClr>
                <a:buFont typeface="Arial" charset="0"/>
                <a:buChar char="–"/>
                <a:defRPr sz="2200">
                  <a:solidFill>
                    <a:schemeClr val="tx1"/>
                  </a:solidFill>
                  <a:latin typeface="Arial" charset="0"/>
                </a:defRPr>
              </a:lvl2pPr>
              <a:lvl3pPr marL="1143000" indent="-228600">
                <a:spcBef>
                  <a:spcPct val="20000"/>
                </a:spcBef>
                <a:buClr>
                  <a:schemeClr val="tx2"/>
                </a:buClr>
                <a:buSzPct val="80000"/>
                <a:buFont typeface="Wingdings" pitchFamily="2" charset="2"/>
                <a:buChar char="§"/>
                <a:defRPr sz="2400">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SzTx/>
                <a:buFontTx/>
                <a:buNone/>
              </a:pPr>
              <a:r>
                <a:rPr lang="en-US" altLang="en-US" sz="1200" i="1" dirty="0">
                  <a:solidFill>
                    <a:srgbClr val="3B3B3B"/>
                  </a:solidFill>
                </a:rPr>
                <a:t>Management</a:t>
              </a:r>
              <a:r>
                <a:rPr lang="en-US" altLang="en-US" sz="1200" dirty="0">
                  <a:solidFill>
                    <a:srgbClr val="3B3B3B"/>
                  </a:solidFill>
                </a:rPr>
                <a:t> </a:t>
              </a:r>
              <a:r>
                <a:rPr lang="en-US" altLang="en-US" sz="1200" dirty="0" smtClean="0">
                  <a:solidFill>
                    <a:srgbClr val="3B3B3B"/>
                  </a:solidFill>
                </a:rPr>
                <a:t>Services</a:t>
              </a:r>
              <a:endParaRPr lang="en-US" altLang="en-US" sz="1200" dirty="0">
                <a:solidFill>
                  <a:srgbClr val="3B3B3B"/>
                </a:solidFill>
              </a:endParaRPr>
            </a:p>
          </p:txBody>
        </p:sp>
      </p:grpSp>
      <p:sp>
        <p:nvSpPr>
          <p:cNvPr id="40" name="Line 13"/>
          <p:cNvSpPr>
            <a:spLocks noChangeShapeType="1"/>
          </p:cNvSpPr>
          <p:nvPr/>
        </p:nvSpPr>
        <p:spPr bwMode="auto">
          <a:xfrm>
            <a:off x="2743200" y="2686231"/>
            <a:ext cx="2961017" cy="2342970"/>
          </a:xfrm>
          <a:prstGeom prst="line">
            <a:avLst/>
          </a:prstGeom>
          <a:noFill/>
          <a:ln w="9525">
            <a:solidFill>
              <a:schemeClr val="tx1"/>
            </a:solidFill>
            <a:prstDash val="dashDot"/>
            <a:round/>
            <a:headEnd type="triangle"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41" name="Text Box 14"/>
          <p:cNvSpPr txBox="1">
            <a:spLocks noChangeArrowheads="1"/>
          </p:cNvSpPr>
          <p:nvPr/>
        </p:nvSpPr>
        <p:spPr bwMode="auto">
          <a:xfrm rot="2285361">
            <a:off x="3166432" y="3481928"/>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5000"/>
              <a:buFont typeface="Wingdings" pitchFamily="2" charset="2"/>
              <a:buChar char="§"/>
              <a:defRPr sz="2600">
                <a:solidFill>
                  <a:schemeClr val="tx2"/>
                </a:solidFill>
                <a:latin typeface="Arial" charset="0"/>
              </a:defRPr>
            </a:lvl1pPr>
            <a:lvl2pPr marL="742950" indent="-285750">
              <a:spcBef>
                <a:spcPct val="20000"/>
              </a:spcBef>
              <a:buClr>
                <a:schemeClr val="hlink"/>
              </a:buClr>
              <a:buFont typeface="Arial" charset="0"/>
              <a:buChar char="–"/>
              <a:defRPr sz="2200">
                <a:solidFill>
                  <a:schemeClr val="tx1"/>
                </a:solidFill>
                <a:latin typeface="Arial" charset="0"/>
              </a:defRPr>
            </a:lvl2pPr>
            <a:lvl3pPr marL="1143000" indent="-228600">
              <a:spcBef>
                <a:spcPct val="20000"/>
              </a:spcBef>
              <a:buClr>
                <a:schemeClr val="tx2"/>
              </a:buClr>
              <a:buSzPct val="80000"/>
              <a:buFont typeface="Wingdings" pitchFamily="2" charset="2"/>
              <a:buChar char="§"/>
              <a:defRPr sz="2400">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SzTx/>
              <a:buFontTx/>
              <a:buNone/>
            </a:pPr>
            <a:r>
              <a:rPr lang="en-US" altLang="en-US" sz="1200" i="1" dirty="0">
                <a:solidFill>
                  <a:srgbClr val="3B3B3B"/>
                </a:solidFill>
              </a:rPr>
              <a:t>Management </a:t>
            </a:r>
            <a:r>
              <a:rPr lang="en-US" altLang="en-US" sz="1200" i="1" dirty="0" smtClean="0">
                <a:solidFill>
                  <a:srgbClr val="3B3B3B"/>
                </a:solidFill>
              </a:rPr>
              <a:t>Fee</a:t>
            </a:r>
            <a:endParaRPr lang="en-US" altLang="en-US" sz="1200" i="1" dirty="0">
              <a:solidFill>
                <a:srgbClr val="3B3B3B"/>
              </a:solidFill>
            </a:endParaRPr>
          </a:p>
        </p:txBody>
      </p:sp>
      <p:sp>
        <p:nvSpPr>
          <p:cNvPr id="42" name="Text Box 10"/>
          <p:cNvSpPr txBox="1">
            <a:spLocks noChangeArrowheads="1"/>
          </p:cNvSpPr>
          <p:nvPr/>
        </p:nvSpPr>
        <p:spPr bwMode="auto">
          <a:xfrm>
            <a:off x="991117" y="401153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5000"/>
              <a:buFont typeface="Wingdings" pitchFamily="2" charset="2"/>
              <a:buChar char="§"/>
              <a:defRPr sz="2600">
                <a:solidFill>
                  <a:schemeClr val="tx2"/>
                </a:solidFill>
                <a:latin typeface="Arial" charset="0"/>
              </a:defRPr>
            </a:lvl1pPr>
            <a:lvl2pPr marL="742950" indent="-285750">
              <a:spcBef>
                <a:spcPct val="20000"/>
              </a:spcBef>
              <a:buClr>
                <a:schemeClr val="hlink"/>
              </a:buClr>
              <a:buFont typeface="Arial" charset="0"/>
              <a:buChar char="–"/>
              <a:defRPr sz="2200">
                <a:solidFill>
                  <a:schemeClr val="tx1"/>
                </a:solidFill>
                <a:latin typeface="Arial" charset="0"/>
              </a:defRPr>
            </a:lvl2pPr>
            <a:lvl3pPr marL="1143000" indent="-228600">
              <a:spcBef>
                <a:spcPct val="20000"/>
              </a:spcBef>
              <a:buClr>
                <a:schemeClr val="tx2"/>
              </a:buClr>
              <a:buSzPct val="80000"/>
              <a:buFont typeface="Wingdings" pitchFamily="2" charset="2"/>
              <a:buChar char="§"/>
              <a:defRPr sz="2400">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SzTx/>
              <a:buFontTx/>
              <a:buNone/>
            </a:pPr>
            <a:r>
              <a:rPr lang="en-US" altLang="en-US" sz="1400" dirty="0" smtClean="0">
                <a:solidFill>
                  <a:srgbClr val="3B3B3B"/>
                </a:solidFill>
              </a:rPr>
              <a:t>Management Agreement</a:t>
            </a:r>
            <a:endParaRPr lang="en-US" altLang="en-US" sz="1400" dirty="0">
              <a:solidFill>
                <a:srgbClr val="3B3B3B"/>
              </a:solidFill>
            </a:endParaRPr>
          </a:p>
        </p:txBody>
      </p:sp>
      <p:sp>
        <p:nvSpPr>
          <p:cNvPr id="2" name="Rectangle 1"/>
          <p:cNvSpPr/>
          <p:nvPr/>
        </p:nvSpPr>
        <p:spPr>
          <a:xfrm>
            <a:off x="72540" y="6642556"/>
            <a:ext cx="646331" cy="215444"/>
          </a:xfrm>
          <a:prstGeom prst="rect">
            <a:avLst/>
          </a:prstGeom>
        </p:spPr>
        <p:txBody>
          <a:bodyPr wrap="none">
            <a:spAutoFit/>
          </a:bodyPr>
          <a:lstStyle/>
          <a:p>
            <a:r>
              <a:rPr lang="en-US" sz="800" dirty="0">
                <a:solidFill>
                  <a:prstClr val="black"/>
                </a:solidFill>
              </a:rPr>
              <a:t>127049808</a:t>
            </a:r>
            <a:endParaRPr lang="en-US" dirty="0"/>
          </a:p>
        </p:txBody>
      </p:sp>
    </p:spTree>
    <p:extLst>
      <p:ext uri="{BB962C8B-B14F-4D97-AF65-F5344CB8AC3E}">
        <p14:creationId xmlns:p14="http://schemas.microsoft.com/office/powerpoint/2010/main" val="426092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995" y="380330"/>
            <a:ext cx="7026729" cy="1037308"/>
          </a:xfrm>
        </p:spPr>
        <p:txBody>
          <a:bodyPr>
            <a:normAutofit fontScale="90000"/>
          </a:bodyPr>
          <a:lstStyle/>
          <a:p>
            <a:r>
              <a:rPr lang="en-US" dirty="0" smtClean="0"/>
              <a:t>Fraud and Abuse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Stark Law</a:t>
            </a:r>
          </a:p>
          <a:p>
            <a:pPr lvl="1"/>
            <a:r>
              <a:rPr lang="en-US" dirty="0" smtClean="0"/>
              <a:t>Group Practice Definition / In-Office Ancillary Exception</a:t>
            </a:r>
          </a:p>
          <a:p>
            <a:pPr lvl="1"/>
            <a:r>
              <a:rPr lang="en-US" smtClean="0"/>
              <a:t>Employment Exception</a:t>
            </a:r>
            <a:endParaRPr lang="en-US" dirty="0" smtClean="0"/>
          </a:p>
          <a:p>
            <a:pPr lvl="1"/>
            <a:endParaRPr lang="en-US" dirty="0" smtClean="0"/>
          </a:p>
          <a:p>
            <a:r>
              <a:rPr lang="en-US" dirty="0" smtClean="0"/>
              <a:t>Federal Anti-Kickback Statute</a:t>
            </a:r>
          </a:p>
          <a:p>
            <a:endParaRPr lang="en-US" dirty="0" smtClean="0"/>
          </a:p>
          <a:p>
            <a:r>
              <a:rPr lang="en-US" dirty="0" smtClean="0"/>
              <a:t>Analogous State self-referral and kickback laws</a:t>
            </a:r>
            <a:endParaRPr lang="en-US" dirty="0"/>
          </a:p>
        </p:txBody>
      </p:sp>
      <p:sp>
        <p:nvSpPr>
          <p:cNvPr id="8" name="Rectangle 7"/>
          <p:cNvSpPr/>
          <p:nvPr/>
        </p:nvSpPr>
        <p:spPr>
          <a:xfrm>
            <a:off x="1" y="6649357"/>
            <a:ext cx="9144000" cy="208643"/>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0" y="6676571"/>
            <a:ext cx="9153076" cy="181429"/>
          </a:xfrm>
          <a:prstGeom prst="rect">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sz="2000" b="1" spc="150">
              <a:ln w="11430"/>
              <a:solidFill>
                <a:srgbClr val="AF1521"/>
              </a:solidFill>
              <a:effectLst>
                <a:outerShdw blurRad="25400" algn="tl" rotWithShape="0">
                  <a:srgbClr val="000000">
                    <a:alpha val="43000"/>
                  </a:srgbClr>
                </a:outerShdw>
              </a:effectLst>
            </a:endParaRPr>
          </a:p>
        </p:txBody>
      </p:sp>
      <p:pic>
        <p:nvPicPr>
          <p:cNvPr id="11" name="Picture 10"/>
          <p:cNvPicPr>
            <a:picLocks noChangeAspect="1"/>
          </p:cNvPicPr>
          <p:nvPr/>
        </p:nvPicPr>
        <p:blipFill>
          <a:blip r:embed="rId2"/>
          <a:stretch>
            <a:fillRect/>
          </a:stretch>
        </p:blipFill>
        <p:spPr>
          <a:xfrm>
            <a:off x="459009" y="6077324"/>
            <a:ext cx="519724" cy="424652"/>
          </a:xfrm>
          <a:prstGeom prst="rect">
            <a:avLst/>
          </a:prstGeom>
        </p:spPr>
      </p:pic>
      <p:sp>
        <p:nvSpPr>
          <p:cNvPr id="4" name="Rectangle 3"/>
          <p:cNvSpPr/>
          <p:nvPr/>
        </p:nvSpPr>
        <p:spPr>
          <a:xfrm>
            <a:off x="255954" y="6676571"/>
            <a:ext cx="646331" cy="215444"/>
          </a:xfrm>
          <a:prstGeom prst="rect">
            <a:avLst/>
          </a:prstGeom>
        </p:spPr>
        <p:txBody>
          <a:bodyPr wrap="none">
            <a:spAutoFit/>
          </a:bodyPr>
          <a:lstStyle/>
          <a:p>
            <a:r>
              <a:rPr lang="en-US" sz="800" dirty="0">
                <a:solidFill>
                  <a:prstClr val="black"/>
                </a:solidFill>
              </a:rPr>
              <a:t>127049808</a:t>
            </a:r>
            <a:endParaRPr lang="en-US" dirty="0"/>
          </a:p>
        </p:txBody>
      </p:sp>
    </p:spTree>
    <p:extLst>
      <p:ext uri="{BB962C8B-B14F-4D97-AF65-F5344CB8AC3E}">
        <p14:creationId xmlns:p14="http://schemas.microsoft.com/office/powerpoint/2010/main" val="2662721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Management Services *</a:t>
            </a:r>
            <a:endParaRPr lang="en-US" dirty="0"/>
          </a:p>
        </p:txBody>
      </p:sp>
      <p:sp>
        <p:nvSpPr>
          <p:cNvPr id="9219" name="Content Placeholder 5"/>
          <p:cNvSpPr>
            <a:spLocks noGrp="1"/>
          </p:cNvSpPr>
          <p:nvPr>
            <p:ph sz="half" idx="1"/>
          </p:nvPr>
        </p:nvSpPr>
        <p:spPr/>
        <p:txBody>
          <a:bodyPr>
            <a:noAutofit/>
          </a:bodyPr>
          <a:lstStyle/>
          <a:p>
            <a:r>
              <a:rPr lang="en-US" sz="2200" dirty="0" smtClean="0"/>
              <a:t>Benefits Administration</a:t>
            </a:r>
          </a:p>
          <a:p>
            <a:r>
              <a:rPr lang="en-US" sz="2200" dirty="0" smtClean="0"/>
              <a:t>Payroll Processing</a:t>
            </a:r>
          </a:p>
          <a:p>
            <a:r>
              <a:rPr lang="en-US" sz="2200" dirty="0" smtClean="0"/>
              <a:t>Risk Management and Compliance Support</a:t>
            </a:r>
          </a:p>
          <a:p>
            <a:r>
              <a:rPr lang="en-US" sz="2200" dirty="0" smtClean="0"/>
              <a:t>Information Technology and Support</a:t>
            </a:r>
          </a:p>
          <a:p>
            <a:r>
              <a:rPr lang="en-US" sz="2200" dirty="0" smtClean="0"/>
              <a:t>Office Space *</a:t>
            </a:r>
          </a:p>
          <a:p>
            <a:r>
              <a:rPr lang="en-US" sz="2200" dirty="0" smtClean="0"/>
              <a:t>Equipment *</a:t>
            </a:r>
          </a:p>
          <a:p>
            <a:r>
              <a:rPr lang="en-US" sz="2200" dirty="0" smtClean="0"/>
              <a:t>Supplies/Purchasing *</a:t>
            </a:r>
          </a:p>
          <a:p>
            <a:r>
              <a:rPr lang="en-US" sz="2200" dirty="0" smtClean="0"/>
              <a:t>Non-clinical Personnel</a:t>
            </a:r>
          </a:p>
          <a:p>
            <a:pPr marL="0" indent="0">
              <a:spcBef>
                <a:spcPts val="1200"/>
              </a:spcBef>
              <a:buNone/>
            </a:pPr>
            <a:r>
              <a:rPr lang="en-US" sz="1600" dirty="0" smtClean="0"/>
              <a:t>* to the extent permitted by state law</a:t>
            </a:r>
          </a:p>
          <a:p>
            <a:endParaRPr lang="en-US" dirty="0" smtClean="0"/>
          </a:p>
        </p:txBody>
      </p:sp>
      <p:sp>
        <p:nvSpPr>
          <p:cNvPr id="9220" name="Content Placeholder 6"/>
          <p:cNvSpPr>
            <a:spLocks noGrp="1"/>
          </p:cNvSpPr>
          <p:nvPr>
            <p:ph sz="half" idx="2"/>
          </p:nvPr>
        </p:nvSpPr>
        <p:spPr/>
        <p:txBody>
          <a:bodyPr>
            <a:normAutofit/>
          </a:bodyPr>
          <a:lstStyle/>
          <a:p>
            <a:r>
              <a:rPr lang="en-US" sz="2200" dirty="0" smtClean="0"/>
              <a:t>Support Services</a:t>
            </a:r>
          </a:p>
          <a:p>
            <a:r>
              <a:rPr lang="en-US" sz="2200" dirty="0" smtClean="0"/>
              <a:t>Contract Administration*</a:t>
            </a:r>
          </a:p>
          <a:p>
            <a:r>
              <a:rPr lang="en-US" sz="2200" dirty="0" smtClean="0"/>
              <a:t>Billing and Collections</a:t>
            </a:r>
          </a:p>
          <a:p>
            <a:r>
              <a:rPr lang="en-US" sz="2200" dirty="0" smtClean="0"/>
              <a:t>Role with Annual Budgets*</a:t>
            </a:r>
          </a:p>
          <a:p>
            <a:r>
              <a:rPr lang="en-US" sz="2200" dirty="0" smtClean="0"/>
              <a:t>Accounting and Finance</a:t>
            </a:r>
          </a:p>
          <a:p>
            <a:r>
              <a:rPr lang="en-US" sz="2200" dirty="0" smtClean="0"/>
              <a:t>Review of Expenses</a:t>
            </a:r>
          </a:p>
          <a:p>
            <a:r>
              <a:rPr lang="en-US" sz="2200" dirty="0" smtClean="0"/>
              <a:t>Tax Matters</a:t>
            </a:r>
          </a:p>
          <a:p>
            <a:r>
              <a:rPr lang="en-US" sz="2200" dirty="0" smtClean="0"/>
              <a:t>Assistance with marketing and managed care contract negotiation*</a:t>
            </a:r>
          </a:p>
          <a:p>
            <a:endParaRPr lang="en-US" dirty="0" smtClean="0"/>
          </a:p>
          <a:p>
            <a:endParaRPr lang="en-US" dirty="0" smtClean="0"/>
          </a:p>
        </p:txBody>
      </p:sp>
    </p:spTree>
    <p:extLst>
      <p:ext uri="{BB962C8B-B14F-4D97-AF65-F5344CB8AC3E}">
        <p14:creationId xmlns:p14="http://schemas.microsoft.com/office/powerpoint/2010/main" val="178255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Management Fee</a:t>
            </a:r>
            <a:endParaRPr lang="en-US" dirty="0"/>
          </a:p>
        </p:txBody>
      </p:sp>
      <p:sp>
        <p:nvSpPr>
          <p:cNvPr id="3" name="Content Placeholder 2"/>
          <p:cNvSpPr>
            <a:spLocks noGrp="1"/>
          </p:cNvSpPr>
          <p:nvPr>
            <p:ph idx="1"/>
          </p:nvPr>
        </p:nvSpPr>
        <p:spPr/>
        <p:txBody>
          <a:bodyPr/>
          <a:lstStyle/>
          <a:p>
            <a:r>
              <a:rPr lang="en-US" smtClean="0"/>
              <a:t>State fee-splitting laws may affect the type of management fee that the Manager can receive</a:t>
            </a:r>
          </a:p>
          <a:p>
            <a:pPr lvl="1"/>
            <a:r>
              <a:rPr lang="en-US" smtClean="0"/>
              <a:t>In particular, percentage fees need to be carefully reviewed for compliance with state law.</a:t>
            </a:r>
          </a:p>
          <a:p>
            <a:pPr lvl="1"/>
            <a:endParaRPr lang="en-US" dirty="0"/>
          </a:p>
        </p:txBody>
      </p:sp>
    </p:spTree>
    <p:extLst>
      <p:ext uri="{BB962C8B-B14F-4D97-AF65-F5344CB8AC3E}">
        <p14:creationId xmlns:p14="http://schemas.microsoft.com/office/powerpoint/2010/main" val="2681962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Practice Red Flags</a:t>
            </a:r>
            <a:endParaRPr lang="en-US" dirty="0"/>
          </a:p>
        </p:txBody>
      </p:sp>
      <p:sp>
        <p:nvSpPr>
          <p:cNvPr id="10243" name="Content Placeholder 2"/>
          <p:cNvSpPr>
            <a:spLocks noGrp="1"/>
          </p:cNvSpPr>
          <p:nvPr>
            <p:ph sz="half" idx="1"/>
          </p:nvPr>
        </p:nvSpPr>
        <p:spPr/>
        <p:txBody>
          <a:bodyPr>
            <a:noAutofit/>
          </a:bodyPr>
          <a:lstStyle/>
          <a:p>
            <a:r>
              <a:rPr lang="en-US" sz="2100" dirty="0" smtClean="0"/>
              <a:t>Manager control over clinical decision-making</a:t>
            </a:r>
          </a:p>
          <a:p>
            <a:r>
              <a:rPr lang="en-US" sz="2100" dirty="0" smtClean="0"/>
              <a:t>Lay persons as owners, directors or officers of Friendly PC</a:t>
            </a:r>
          </a:p>
          <a:p>
            <a:r>
              <a:rPr lang="en-US" sz="2100" dirty="0" smtClean="0"/>
              <a:t>Manager control over physician (or other clinical personnel) employment/retention decisions</a:t>
            </a:r>
          </a:p>
          <a:p>
            <a:r>
              <a:rPr lang="en-US" sz="2100" dirty="0" smtClean="0"/>
              <a:t>Direct employment of physicians or clinical personnel by the Manager</a:t>
            </a:r>
          </a:p>
          <a:p>
            <a:r>
              <a:rPr lang="en-US" sz="2100" dirty="0" smtClean="0"/>
              <a:t>Manager controls scope of clinical services </a:t>
            </a:r>
          </a:p>
          <a:p>
            <a:endParaRPr lang="en-US" sz="2100" dirty="0" smtClean="0"/>
          </a:p>
        </p:txBody>
      </p:sp>
      <p:sp>
        <p:nvSpPr>
          <p:cNvPr id="5" name="Content Placeholder 4"/>
          <p:cNvSpPr>
            <a:spLocks noGrp="1"/>
          </p:cNvSpPr>
          <p:nvPr>
            <p:ph sz="half" idx="2"/>
          </p:nvPr>
        </p:nvSpPr>
        <p:spPr/>
        <p:txBody>
          <a:bodyPr>
            <a:noAutofit/>
          </a:bodyPr>
          <a:lstStyle/>
          <a:p>
            <a:pPr>
              <a:lnSpc>
                <a:spcPct val="100000"/>
              </a:lnSpc>
              <a:defRPr/>
            </a:pPr>
            <a:r>
              <a:rPr lang="en-US" sz="2100" kern="0" dirty="0"/>
              <a:t>Manager owns key clinical assets  </a:t>
            </a:r>
          </a:p>
          <a:p>
            <a:pPr>
              <a:lnSpc>
                <a:spcPct val="100000"/>
              </a:lnSpc>
              <a:defRPr/>
            </a:pPr>
            <a:r>
              <a:rPr lang="en-US" sz="2100" dirty="0"/>
              <a:t>Manager represents that it is the provider instead of a manager</a:t>
            </a:r>
          </a:p>
          <a:p>
            <a:pPr>
              <a:lnSpc>
                <a:spcPct val="100000"/>
              </a:lnSpc>
              <a:defRPr/>
            </a:pPr>
            <a:r>
              <a:rPr lang="en-US" sz="2100" kern="0" dirty="0"/>
              <a:t>Extremely long-term management agreement, particularly where coupled with other factors</a:t>
            </a:r>
          </a:p>
          <a:p>
            <a:pPr>
              <a:lnSpc>
                <a:spcPct val="100000"/>
              </a:lnSpc>
              <a:defRPr/>
            </a:pPr>
            <a:r>
              <a:rPr lang="en-US" sz="2100" kern="0" dirty="0"/>
              <a:t>Manager setting “quotas”  for patient care</a:t>
            </a:r>
          </a:p>
          <a:p>
            <a:pPr>
              <a:lnSpc>
                <a:spcPct val="100000"/>
              </a:lnSpc>
              <a:defRPr/>
            </a:pPr>
            <a:r>
              <a:rPr lang="en-US" sz="2100" kern="0" dirty="0"/>
              <a:t>Other factors (as per state law)</a:t>
            </a:r>
          </a:p>
          <a:p>
            <a:pPr marL="0" indent="0">
              <a:buNone/>
            </a:pPr>
            <a:endParaRPr lang="en-US" sz="2100" dirty="0"/>
          </a:p>
        </p:txBody>
      </p:sp>
    </p:spTree>
    <p:extLst>
      <p:ext uri="{BB962C8B-B14F-4D97-AF65-F5344CB8AC3E}">
        <p14:creationId xmlns:p14="http://schemas.microsoft.com/office/powerpoint/2010/main" val="2076613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TotalTime>
  <Words>1099</Words>
  <Application>Microsoft Office PowerPoint</Application>
  <PresentationFormat>On-screen Show (4:3)</PresentationFormat>
  <Paragraphs>169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American Health Lawyers Association  Health Private Equity: Issues and Strategies in Provider Practice Management Transactions</vt:lpstr>
      <vt:lpstr>Corporate Practice Prohibition</vt:lpstr>
      <vt:lpstr>Prohibitions Vary State to State</vt:lpstr>
      <vt:lpstr>Key Consequences of Violations </vt:lpstr>
      <vt:lpstr>PowerPoint Presentation</vt:lpstr>
      <vt:lpstr>Fraud and Abuse Considerations</vt:lpstr>
      <vt:lpstr>Common Management Services *</vt:lpstr>
      <vt:lpstr>Management Fee</vt:lpstr>
      <vt:lpstr>Corporate Practice Red Flags</vt:lpstr>
      <vt:lpstr>Lending / Collateral Considerations –  “Must Have” Items</vt:lpstr>
      <vt:lpstr>Collateral Assignment</vt:lpstr>
      <vt:lpstr>Freely-Assignable</vt:lpstr>
      <vt:lpstr>Share Transfer Restriction*</vt:lpstr>
      <vt:lpstr>No Restriction</vt:lpstr>
      <vt:lpstr>Negative Controls</vt:lpstr>
      <vt:lpstr>Lending/Collateral Considerations –  “Nice to Have” Items</vt:lpstr>
      <vt:lpstr>Periodic Sweep</vt:lpstr>
      <vt:lpstr>Security Interest</vt:lpstr>
      <vt:lpstr>Friendly PC Equipment</vt:lpstr>
      <vt:lpstr>No Material Business</vt:lpstr>
      <vt:lpstr>Scope of Coverage in Loan Documents</vt:lpstr>
      <vt:lpstr>Other Lending Considerations</vt:lpstr>
      <vt:lpstr>Maintaining Physician Alignment</vt:lpstr>
      <vt:lpstr>Questions?</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Health Lawyers Association  Health Private Equity: Issues and Strategies in Provider Practice Management Transactions</dc:title>
  <dc:creator>James Flanagan</dc:creator>
  <cp:lastModifiedBy>Koscielski, Ron J.</cp:lastModifiedBy>
  <cp:revision>6</cp:revision>
  <dcterms:modified xsi:type="dcterms:W3CDTF">2017-06-07T17:08:43Z</dcterms:modified>
</cp:coreProperties>
</file>